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4"/>
  </p:sldMasterIdLst>
  <p:notesMasterIdLst>
    <p:notesMasterId r:id="rId175"/>
  </p:notesMasterIdLst>
  <p:handoutMasterIdLst>
    <p:handoutMasterId r:id="rId176"/>
  </p:handoutMasterIdLst>
  <p:sldIdLst>
    <p:sldId id="2147479775" r:id="rId5"/>
    <p:sldId id="2147479776" r:id="rId6"/>
    <p:sldId id="2147479793" r:id="rId7"/>
    <p:sldId id="2147479731" r:id="rId8"/>
    <p:sldId id="2147479899" r:id="rId9"/>
    <p:sldId id="2147479791" r:id="rId10"/>
    <p:sldId id="310" r:id="rId11"/>
    <p:sldId id="2147479792" r:id="rId12"/>
    <p:sldId id="2147479710" r:id="rId13"/>
    <p:sldId id="2147479733" r:id="rId14"/>
    <p:sldId id="2147479918" r:id="rId15"/>
    <p:sldId id="2147479769" r:id="rId16"/>
    <p:sldId id="2147479734" r:id="rId17"/>
    <p:sldId id="2147479735" r:id="rId18"/>
    <p:sldId id="2147479768" r:id="rId19"/>
    <p:sldId id="2147479752" r:id="rId20"/>
    <p:sldId id="2147479709" r:id="rId21"/>
    <p:sldId id="2147479761" r:id="rId22"/>
    <p:sldId id="2147479794" r:id="rId23"/>
    <p:sldId id="2147479706" r:id="rId24"/>
    <p:sldId id="2147479745" r:id="rId25"/>
    <p:sldId id="2147479712" r:id="rId26"/>
    <p:sldId id="2147479749" r:id="rId27"/>
    <p:sldId id="2147479795" r:id="rId28"/>
    <p:sldId id="2147479718" r:id="rId29"/>
    <p:sldId id="2147479742" r:id="rId30"/>
    <p:sldId id="2147479743" r:id="rId31"/>
    <p:sldId id="2147479855" r:id="rId32"/>
    <p:sldId id="2147479822" r:id="rId33"/>
    <p:sldId id="2147479833" r:id="rId34"/>
    <p:sldId id="2147479717" r:id="rId35"/>
    <p:sldId id="2147479730" r:id="rId36"/>
    <p:sldId id="2147479765" r:id="rId37"/>
    <p:sldId id="2147479755" r:id="rId38"/>
    <p:sldId id="2147479721" r:id="rId39"/>
    <p:sldId id="2147479830" r:id="rId40"/>
    <p:sldId id="2147479831" r:id="rId41"/>
    <p:sldId id="2147479832" r:id="rId42"/>
    <p:sldId id="2147479722" r:id="rId43"/>
    <p:sldId id="2147479746" r:id="rId44"/>
    <p:sldId id="2147479750" r:id="rId45"/>
    <p:sldId id="2147479770" r:id="rId46"/>
    <p:sldId id="2147479804" r:id="rId47"/>
    <p:sldId id="2147479723" r:id="rId48"/>
    <p:sldId id="2147479747" r:id="rId49"/>
    <p:sldId id="2147479748" r:id="rId50"/>
    <p:sldId id="2147479805" r:id="rId51"/>
    <p:sldId id="2147479751" r:id="rId52"/>
    <p:sldId id="2147479919" r:id="rId53"/>
    <p:sldId id="2147479754" r:id="rId54"/>
    <p:sldId id="2147479835" r:id="rId55"/>
    <p:sldId id="2147479838" r:id="rId56"/>
    <p:sldId id="2147479836" r:id="rId57"/>
    <p:sldId id="2147479839" r:id="rId58"/>
    <p:sldId id="2147479837" r:id="rId59"/>
    <p:sldId id="2147479856" r:id="rId60"/>
    <p:sldId id="2147479823" r:id="rId61"/>
    <p:sldId id="2147479834" r:id="rId62"/>
    <p:sldId id="2147479797" r:id="rId63"/>
    <p:sldId id="2147479840" r:id="rId64"/>
    <p:sldId id="2147479798" r:id="rId65"/>
    <p:sldId id="2147479819" r:id="rId66"/>
    <p:sldId id="2147479842" r:id="rId67"/>
    <p:sldId id="2147479843" r:id="rId68"/>
    <p:sldId id="2147479841" r:id="rId69"/>
    <p:sldId id="2147479852" r:id="rId70"/>
    <p:sldId id="2147479853" r:id="rId71"/>
    <p:sldId id="2147479854" r:id="rId72"/>
    <p:sldId id="2147479871" r:id="rId73"/>
    <p:sldId id="2147479803" r:id="rId74"/>
    <p:sldId id="2147479799" r:id="rId75"/>
    <p:sldId id="2147479858" r:id="rId76"/>
    <p:sldId id="2147479859" r:id="rId77"/>
    <p:sldId id="2147479857" r:id="rId78"/>
    <p:sldId id="2147479860" r:id="rId79"/>
    <p:sldId id="2147479861" r:id="rId80"/>
    <p:sldId id="2147479870" r:id="rId81"/>
    <p:sldId id="2147479915" r:id="rId82"/>
    <p:sldId id="2147479916" r:id="rId83"/>
    <p:sldId id="2147479824" r:id="rId84"/>
    <p:sldId id="2147479845" r:id="rId85"/>
    <p:sldId id="2147479846" r:id="rId86"/>
    <p:sldId id="2147479847" r:id="rId87"/>
    <p:sldId id="4626" r:id="rId88"/>
    <p:sldId id="2147479848" r:id="rId89"/>
    <p:sldId id="2147479692" r:id="rId90"/>
    <p:sldId id="2147479771" r:id="rId91"/>
    <p:sldId id="2147479753" r:id="rId92"/>
    <p:sldId id="2147479849" r:id="rId93"/>
    <p:sldId id="2147479758" r:id="rId94"/>
    <p:sldId id="2147479766" r:id="rId95"/>
    <p:sldId id="2147479821" r:id="rId96"/>
    <p:sldId id="2147479757" r:id="rId97"/>
    <p:sldId id="2147479694" r:id="rId98"/>
    <p:sldId id="2147479759" r:id="rId99"/>
    <p:sldId id="2147479693" r:id="rId100"/>
    <p:sldId id="2147479850" r:id="rId101"/>
    <p:sldId id="2147479851" r:id="rId102"/>
    <p:sldId id="2147479695" r:id="rId103"/>
    <p:sldId id="2147479872" r:id="rId104"/>
    <p:sldId id="2147479825" r:id="rId105"/>
    <p:sldId id="2147479873" r:id="rId106"/>
    <p:sldId id="2147479864" r:id="rId107"/>
    <p:sldId id="2147479773" r:id="rId108"/>
    <p:sldId id="2147479772" r:id="rId109"/>
    <p:sldId id="2147479816" r:id="rId110"/>
    <p:sldId id="2147479774" r:id="rId111"/>
    <p:sldId id="2147479866" r:id="rId112"/>
    <p:sldId id="2147479865" r:id="rId113"/>
    <p:sldId id="2147479868" r:id="rId114"/>
    <p:sldId id="2147479867" r:id="rId115"/>
    <p:sldId id="2147479817" r:id="rId116"/>
    <p:sldId id="2147479818" r:id="rId117"/>
    <p:sldId id="2147479869" r:id="rId118"/>
    <p:sldId id="2147479826" r:id="rId119"/>
    <p:sldId id="2147479874" r:id="rId120"/>
    <p:sldId id="2147479878" r:id="rId121"/>
    <p:sldId id="2147479880" r:id="rId122"/>
    <p:sldId id="2147479879" r:id="rId123"/>
    <p:sldId id="2147479881" r:id="rId124"/>
    <p:sldId id="2147479814" r:id="rId125"/>
    <p:sldId id="2147479877" r:id="rId126"/>
    <p:sldId id="2147479882" r:id="rId127"/>
    <p:sldId id="2147479810" r:id="rId128"/>
    <p:sldId id="2147479811" r:id="rId129"/>
    <p:sldId id="2147479812" r:id="rId130"/>
    <p:sldId id="2147479883" r:id="rId131"/>
    <p:sldId id="2147479884" r:id="rId132"/>
    <p:sldId id="2147479827" r:id="rId133"/>
    <p:sldId id="2147479875" r:id="rId134"/>
    <p:sldId id="2147479887" r:id="rId135"/>
    <p:sldId id="2147479888" r:id="rId136"/>
    <p:sldId id="2147479891" r:id="rId137"/>
    <p:sldId id="2147479895" r:id="rId138"/>
    <p:sldId id="2147479896" r:id="rId139"/>
    <p:sldId id="2147479889" r:id="rId140"/>
    <p:sldId id="2147479898" r:id="rId141"/>
    <p:sldId id="2147479900" r:id="rId142"/>
    <p:sldId id="2147479901" r:id="rId143"/>
    <p:sldId id="2147479885" r:id="rId144"/>
    <p:sldId id="2147479890" r:id="rId145"/>
    <p:sldId id="2147479892" r:id="rId146"/>
    <p:sldId id="2147479911" r:id="rId147"/>
    <p:sldId id="2147479893" r:id="rId148"/>
    <p:sldId id="2147479912" r:id="rId149"/>
    <p:sldId id="2147479913" r:id="rId150"/>
    <p:sldId id="2147479894" r:id="rId151"/>
    <p:sldId id="2147479886" r:id="rId152"/>
    <p:sldId id="2147479914" r:id="rId153"/>
    <p:sldId id="2147479828" r:id="rId154"/>
    <p:sldId id="2147479923" r:id="rId155"/>
    <p:sldId id="2147479922" r:id="rId156"/>
    <p:sldId id="2147479921" r:id="rId157"/>
    <p:sldId id="2147479876" r:id="rId158"/>
    <p:sldId id="2147479910" r:id="rId159"/>
    <p:sldId id="2147479902" r:id="rId160"/>
    <p:sldId id="2147479903" r:id="rId161"/>
    <p:sldId id="2147479908" r:id="rId162"/>
    <p:sldId id="2147479904" r:id="rId163"/>
    <p:sldId id="2147479906" r:id="rId164"/>
    <p:sldId id="2147479917" r:id="rId165"/>
    <p:sldId id="2147479909" r:id="rId166"/>
    <p:sldId id="2147479920" r:id="rId167"/>
    <p:sldId id="2147479829" r:id="rId168"/>
    <p:sldId id="2147479777" r:id="rId169"/>
    <p:sldId id="2147479778" r:id="rId170"/>
    <p:sldId id="2147479779" r:id="rId171"/>
    <p:sldId id="2147479780" r:id="rId172"/>
    <p:sldId id="2147479783" r:id="rId173"/>
    <p:sldId id="2147479784" r:id="rId17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3A45E-4172-1845-8D61-EF561BCB86F4}" name="Alon Baram" initials="AB" userId="S::alonba@microsoft.com::b43b92fa-9351-4be9-a373-8c911fa952de" providerId="AD"/>
  <p188:author id="{9C6DBCF3-876D-7F43-A59B-DA37CC69D05C}" name="Evelina Alroy-Brin" initials="" userId="S::ealroybrin@microsoft.com::47cc7a09-48a1-4a5e-8136-cdee14fe8d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DFAF4"/>
    <a:srgbClr val="91EFD7"/>
    <a:srgbClr val="78ECD8"/>
    <a:srgbClr val="16786D"/>
    <a:srgbClr val="6C0000"/>
    <a:srgbClr val="FFCCCC"/>
    <a:srgbClr val="FFE593"/>
    <a:srgbClr val="F0F8FF"/>
    <a:srgbClr val="8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0" autoAdjust="0"/>
  </p:normalViewPr>
  <p:slideViewPr>
    <p:cSldViewPr snapToGrid="0">
      <p:cViewPr varScale="1">
        <p:scale>
          <a:sx n="77" d="100"/>
          <a:sy n="77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2138"/>
    </p:cViewPr>
  </p:sorterViewPr>
  <p:notesViewPr>
    <p:cSldViewPr snapToGrid="0">
      <p:cViewPr>
        <p:scale>
          <a:sx n="1" d="2"/>
          <a:sy n="1" d="2"/>
        </p:scale>
        <p:origin x="3456" y="3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microsoft.com/office/2018/10/relationships/authors" Target="author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commentAuthors" Target="commentAuthors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Fabric Conference Workshop - Draft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4/2/2024 11:49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gradFill>
          <a:gsLst>
            <a:gs pos="0">
              <a:srgbClr val="074C49"/>
            </a:gs>
            <a:gs pos="91000">
              <a:srgbClr val="177D71"/>
            </a:gs>
            <a:gs pos="57000">
              <a:srgbClr val="09524D"/>
            </a:gs>
            <a:gs pos="100000">
              <a:srgbClr val="2AAC9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478" y="5701249"/>
            <a:ext cx="9538522" cy="55399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410" y="2038517"/>
            <a:ext cx="11095653" cy="1760354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ts val="6400"/>
              </a:lnSpc>
              <a:spcBef>
                <a:spcPts val="1200"/>
              </a:spcBef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182771A6-4EA1-1F17-35C3-3CA28FD2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1" y="290512"/>
            <a:ext cx="751707" cy="7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747713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616C0-C864-7BE9-C4CB-755BB3FB3DC3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33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625A6-8780-1DA4-1824-CD835931F04A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388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747713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E49B8-00A2-CADE-716B-D66982B9D7BF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2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2E36C-0871-E1E8-C7B9-7CFB9C124C55}"/>
              </a:ext>
            </a:extLst>
          </p:cNvPr>
          <p:cNvSpPr/>
          <p:nvPr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13238-DA0F-4BBE-51EC-2035DA8B5424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>
            <a:gsLst>
              <a:gs pos="699">
                <a:srgbClr val="198375"/>
              </a:gs>
              <a:gs pos="20000">
                <a:srgbClr val="074C49"/>
              </a:gs>
              <a:gs pos="100000">
                <a:srgbClr val="177D71"/>
              </a:gs>
              <a:gs pos="80000">
                <a:srgbClr val="09524D"/>
              </a:gs>
            </a:gsLst>
            <a:lin ang="5400000" scaled="1"/>
          </a:gra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086A9-5858-E088-46B4-D7C388836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5" pos="1349">
          <p15:clr>
            <a:srgbClr val="C35EA4"/>
          </p15:clr>
        </p15:guide>
        <p15:guide id="56" pos="1528">
          <p15:clr>
            <a:srgbClr val="C35EA4"/>
          </p15:clr>
        </p15:guide>
        <p15:guide id="57" pos="2621">
          <p15:clr>
            <a:srgbClr val="C35EA4"/>
          </p15:clr>
        </p15:guide>
        <p15:guide id="58" pos="2765">
          <p15:clr>
            <a:srgbClr val="C35EA4"/>
          </p15:clr>
        </p15:guide>
        <p15:guide id="59" pos="3854">
          <p15:clr>
            <a:srgbClr val="C35EA4"/>
          </p15:clr>
        </p15:guide>
        <p15:guide id="60" pos="4003">
          <p15:clr>
            <a:srgbClr val="C35EA4"/>
          </p15:clr>
        </p15:guide>
        <p15:guide id="61" pos="5083">
          <p15:clr>
            <a:srgbClr val="C35EA4"/>
          </p15:clr>
        </p15:guide>
        <p15:guide id="62" pos="5230">
          <p15:clr>
            <a:srgbClr val="C35EA4"/>
          </p15:clr>
        </p15:guide>
        <p15:guide id="63" pos="6323">
          <p15:clr>
            <a:srgbClr val="C35EA4"/>
          </p15:clr>
        </p15:guide>
        <p15:guide id="64" pos="6469">
          <p15:clr>
            <a:srgbClr val="C35EA4"/>
          </p15:clr>
        </p15:guide>
        <p15:guide id="65" pos="293">
          <p15:clr>
            <a:srgbClr val="F26B43"/>
          </p15:clr>
        </p15:guide>
        <p15:guide id="66" pos="7565">
          <p15:clr>
            <a:srgbClr val="F26B43"/>
          </p15:clr>
        </p15:guide>
        <p15:guide id="67" orient="horz" pos="751">
          <p15:clr>
            <a:srgbClr val="5ACBF0"/>
          </p15:clr>
        </p15:guide>
        <p15:guide id="68" orient="horz" pos="1387">
          <p15:clr>
            <a:srgbClr val="5ACBF0"/>
          </p15:clr>
        </p15:guide>
        <p15:guide id="69" orient="horz" pos="605">
          <p15:clr>
            <a:srgbClr val="5ACBF0"/>
          </p15:clr>
        </p15:guide>
        <p15:guide id="70" orient="horz" pos="1514">
          <p15:clr>
            <a:srgbClr val="5ACBF0"/>
          </p15:clr>
        </p15:guide>
        <p15:guide id="71" orient="horz" pos="2130">
          <p15:clr>
            <a:srgbClr val="5ACBF0"/>
          </p15:clr>
        </p15:guide>
        <p15:guide id="72" orient="horz" pos="2299">
          <p15:clr>
            <a:srgbClr val="5ACBF0"/>
          </p15:clr>
        </p15:guide>
        <p15:guide id="73" orient="horz" pos="283">
          <p15:clr>
            <a:srgbClr val="F26B43"/>
          </p15:clr>
        </p15:guide>
        <p15:guide id="74" orient="horz" pos="4120">
          <p15:clr>
            <a:srgbClr val="F26B43"/>
          </p15:clr>
        </p15:guide>
        <p15:guide id="75" orient="horz" pos="2891">
          <p15:clr>
            <a:srgbClr val="5ACBF0"/>
          </p15:clr>
        </p15:guide>
        <p15:guide id="76" orient="horz" pos="3019">
          <p15:clr>
            <a:srgbClr val="5ACBF0"/>
          </p15:clr>
        </p15:guide>
        <p15:guide id="77" orient="horz" pos="3643">
          <p15:clr>
            <a:srgbClr val="5ACBF0"/>
          </p15:clr>
        </p15:guide>
        <p15:guide id="78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microsoft.com/rest/api/fabri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3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45.png"/><Relationship Id="rId4" Type="http://schemas.openxmlformats.org/officeDocument/2006/relationships/image" Target="../media/image15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data-lake-storage-directory-file-acl-dotnet?tabs=azure-ad" TargetMode="External"/><Relationship Id="rId2" Type="http://schemas.openxmlformats.org/officeDocument/2006/relationships/hyperlink" Target="https://learn.microsoft.com/en-us/rest/api/storageservices/data-lake-storage-gen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56.png"/><Relationship Id="rId7" Type="http://schemas.openxmlformats.org/officeDocument/2006/relationships/image" Target="../media/image1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56.png"/><Relationship Id="rId7" Type="http://schemas.openxmlformats.org/officeDocument/2006/relationships/image" Target="../media/image1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23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javascript/api/overview/msal-overview" TargetMode="External"/><Relationship Id="rId3" Type="http://schemas.openxmlformats.org/officeDocument/2006/relationships/hyperlink" Target="https://learn.microsoft.com/en-us/entra/msal/dotnet/" TargetMode="External"/><Relationship Id="rId7" Type="http://schemas.openxmlformats.org/officeDocument/2006/relationships/hyperlink" Target="https://learn.microsoft.com/en-us/entra/msal/java/" TargetMode="External"/><Relationship Id="rId2" Type="http://schemas.openxmlformats.org/officeDocument/2006/relationships/hyperlink" Target="https://learn.microsoft.com/en-us/entra/identity-platform/msal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zureAD/microsoft-authentication-library-for-objc/tree/dev/docs" TargetMode="External"/><Relationship Id="rId11" Type="http://schemas.openxmlformats.org/officeDocument/2006/relationships/hyperlink" Target="https://learn.microsoft.com/en-us/javascript/api/%40azure/msal-react/" TargetMode="External"/><Relationship Id="rId5" Type="http://schemas.openxmlformats.org/officeDocument/2006/relationships/hyperlink" Target="https://learn.microsoft.com/en-us/javascript/api/@azure/msal-angular/" TargetMode="External"/><Relationship Id="rId10" Type="http://schemas.openxmlformats.org/officeDocument/2006/relationships/hyperlink" Target="https://learn.microsoft.com/en-us/entra/msal/python/" TargetMode="External"/><Relationship Id="rId4" Type="http://schemas.openxmlformats.org/officeDocument/2006/relationships/hyperlink" Target="https://github.com/AzureAD/microsoft-authentication-library-for-android/tree/dev/docs" TargetMode="External"/><Relationship Id="rId9" Type="http://schemas.openxmlformats.org/officeDocument/2006/relationships/hyperlink" Target="https://learn.microsoft.com/en-us/javascript/api/%40azure/msal-node/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tra.microsof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hyperlink" Target="mailto:Ted.Pattison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Slides" TargetMode="External"/><Relationship Id="rId2" Type="http://schemas.openxmlformats.org/officeDocument/2006/relationships/hyperlink" Target="https://aka.ms/FabConWork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FabConWorkshopDownload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FabConWorksho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ka.ms/FabConWorkshopDownload" TargetMode="External"/><Relationship Id="rId4" Type="http://schemas.openxmlformats.org/officeDocument/2006/relationships/hyperlink" Target="https://aka.ms/FabConWorkshopSlid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FabConWorkshop202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ka.ms/FabConWorkshopDownload" TargetMode="External"/><Relationship Id="rId5" Type="http://schemas.openxmlformats.org/officeDocument/2006/relationships/hyperlink" Target="https://aka.ms/FabConWorkshopSlides" TargetMode="External"/><Relationship Id="rId4" Type="http://schemas.openxmlformats.org/officeDocument/2006/relationships/hyperlink" Target="https://aka.ms/FabConWorksho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learn.microsoft.com/en-us/rest/api/azure/dev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tmdl/tmdl-overview?view=asallproducts-allversions" TargetMode="External"/><Relationship Id="rId2" Type="http://schemas.openxmlformats.org/officeDocument/2006/relationships/hyperlink" Target="https://learn.microsoft.com/en-us/analysis-services/tmdl/tmdl-how-to?view=asallproducts-allversions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2.sv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9.svg"/><Relationship Id="rId10" Type="http://schemas.openxmlformats.org/officeDocument/2006/relationships/image" Target="../media/image127.svg"/><Relationship Id="rId4" Type="http://schemas.openxmlformats.org/officeDocument/2006/relationships/image" Target="../media/image8.png"/><Relationship Id="rId9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2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29.png"/><Relationship Id="rId7" Type="http://schemas.openxmlformats.org/officeDocument/2006/relationships/image" Target="../media/image121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4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586415A-745A-EE47-D985-7AAFF48D2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6476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8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8F9-310A-605F-0163-FD8DC8E0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RTFM! = Read The Fabric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411D-DC5D-9D57-D949-03520476D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Fabric REST APIs </a:t>
            </a:r>
            <a:r>
              <a:rPr lang="en-US" dirty="0"/>
              <a:t>documentation available online is essential developer resource</a:t>
            </a:r>
          </a:p>
          <a:p>
            <a:pPr lvl="1"/>
            <a:r>
              <a:rPr lang="en-US" b="1" dirty="0">
                <a:hlinkClick r:id="rId2"/>
              </a:rPr>
              <a:t>https://learn.microsoft.com/rest/api/fabric</a:t>
            </a:r>
            <a:r>
              <a:rPr lang="en-US" b="1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35263-6A46-BD7C-8FA1-DFE499F59F9C}"/>
              </a:ext>
            </a:extLst>
          </p:cNvPr>
          <p:cNvGrpSpPr/>
          <p:nvPr/>
        </p:nvGrpSpPr>
        <p:grpSpPr>
          <a:xfrm>
            <a:off x="1262577" y="2174666"/>
            <a:ext cx="7043595" cy="4520029"/>
            <a:chOff x="2495031" y="2391133"/>
            <a:chExt cx="5260773" cy="33759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2644A-1B0A-F95A-ECD8-53B34B257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24"/>
            <a:stretch/>
          </p:blipFill>
          <p:spPr>
            <a:xfrm>
              <a:off x="2495031" y="2391133"/>
              <a:ext cx="2393456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C12E4-3261-B62F-021D-C1618CE5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487" y="2391133"/>
              <a:ext cx="2867317" cy="337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0012870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2BC0-B7A0-F794-A14A-CD70704B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8B0-84F1-6B7A-E172-3C25F47C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5" y="1092514"/>
            <a:ext cx="7084373" cy="447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08C5-BAE2-6383-48CF-AD5F8575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2" y="3924205"/>
            <a:ext cx="4474790" cy="254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2181D-92DF-E4C5-7ABB-55312074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2" y="1122304"/>
            <a:ext cx="4474790" cy="2614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27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180362651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and Building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Provisioning and Building Data Warehouses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Fabric Data Warehouse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Designing a Provisioning Flow to Build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a Data Warehouse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Connecting to SQL Endpoint of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Executing SQL Statements to Build Table Schema for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8233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9DD3-03D1-9F74-214F-EC5D08C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 Warehouse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E370-4888-74EE-0059-6605DEB62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What are the similarities between a Lakehouse and a Warehouse</a:t>
            </a:r>
          </a:p>
          <a:p>
            <a:pPr lvl="1"/>
            <a:r>
              <a:rPr lang="en-US" dirty="0"/>
              <a:t>They expose delta tables (structured data) to consumers through a SQL endpoint</a:t>
            </a:r>
          </a:p>
          <a:p>
            <a:pPr lvl="1"/>
            <a:r>
              <a:rPr lang="en-US" dirty="0"/>
              <a:t>Their SQL endpoint can serve as datasource for a DirectLake semantic model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Lakehouse over a Warehouse?</a:t>
            </a:r>
          </a:p>
          <a:p>
            <a:pPr lvl="1"/>
            <a:r>
              <a:rPr lang="en-US" dirty="0"/>
              <a:t>Lakehouse has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to store unstructured data</a:t>
            </a:r>
          </a:p>
          <a:p>
            <a:pPr lvl="1"/>
            <a:r>
              <a:rPr lang="en-US" dirty="0"/>
              <a:t>Lakehouse storage accessible to Notebooks and Spark Job Definitions that use Spark APIs</a:t>
            </a:r>
          </a:p>
          <a:p>
            <a:pPr lvl="1"/>
            <a:r>
              <a:rPr lang="en-US" dirty="0"/>
              <a:t>Lakehouse provides a platform to run heavily-computational processes for machine learning and AI</a:t>
            </a:r>
          </a:p>
          <a:p>
            <a:pPr>
              <a:spcBef>
                <a:spcPts val="1800"/>
              </a:spcBef>
            </a:pPr>
            <a:r>
              <a:rPr lang="en-US" dirty="0"/>
              <a:t>What's the advantage of a Warehouse over a Lakehouse ?</a:t>
            </a:r>
          </a:p>
          <a:p>
            <a:pPr lvl="1"/>
            <a:r>
              <a:rPr lang="en-US" dirty="0"/>
              <a:t>Warehouse has SQL endpoint that is read-write</a:t>
            </a:r>
          </a:p>
          <a:p>
            <a:pPr lvl="1"/>
            <a:r>
              <a:rPr lang="en-US" dirty="0"/>
              <a:t>Creating tables and adding rows to warehouse accomplished by executing SQL statements</a:t>
            </a:r>
          </a:p>
          <a:p>
            <a:pPr lvl="1"/>
            <a:r>
              <a:rPr lang="en-US" dirty="0"/>
              <a:t>Warehouse provides transactional operations while lakehouse does not</a:t>
            </a:r>
          </a:p>
          <a:p>
            <a:pPr lvl="1"/>
            <a:r>
              <a:rPr lang="en-US" dirty="0"/>
              <a:t>Warehouse serves as a SQL MPP Engine (massively parallel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1124335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5398-94F2-FD09-3C18-D84E4DAB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Flow for Building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46FA-74FC-A933-3A79-1DF7B213F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Steps in provisioning a data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workspace associated with premium capacity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lakehouse name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and run notebook to create &amp; populate tables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data warehouse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sales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Connect to SQL endpoint of data warehouse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SQL statements to create stored procedures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 to create a set of tables in warehouse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Execute stored procedures to populate each of the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semantic model on top of warehouse tables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Create report which is bound to semantic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7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E5B5-7CAE-7D87-3A65-78C872F4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3" y="1088534"/>
            <a:ext cx="7007029" cy="506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B2804-DC18-0548-225A-8AF29B65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2" y="1088534"/>
            <a:ext cx="3514563" cy="32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872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Demo5 – </a:t>
            </a:r>
            <a:r>
              <a:rPr lang="en-US" dirty="0" err="1"/>
              <a:t>CreateWarehouse</a:t>
            </a:r>
            <a:r>
              <a:rPr lang="en-US" dirty="0"/>
              <a:t>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157327-6ABA-26C5-1D1D-A71DE106A5E5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175" y="4927599"/>
            <a:chExt cx="3945893" cy="133563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D19001-284C-1F8E-3FB9-0C5C48FDF6F8}"/>
                </a:ext>
              </a:extLst>
            </p:cNvPr>
            <p:cNvSpPr/>
            <p:nvPr/>
          </p:nvSpPr>
          <p:spPr bwMode="auto">
            <a:xfrm rot="16200000">
              <a:off x="4768006" y="4698172"/>
              <a:ext cx="1335636" cy="1794489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387175" y="5422674"/>
              <a:ext cx="2063365" cy="416500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Run Python Notebook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0212D8-70A3-DA2A-4808-FE5582AD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822" y="5011350"/>
              <a:ext cx="1363083" cy="1155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81B2A3-6EAA-9F57-B2BC-45B96504C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163" y="3683217"/>
            <a:ext cx="3481088" cy="310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4243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781-C1A4-AA0A-9EAE-3B2C936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Warehouse and Establishing SQL Connection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DF00DE-A8E0-D703-2C04-6236A44B1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High-level steps for building out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data warehouse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Get connection info for SQL endpoint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Establish connection to SQL endpoint and execute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9AB9-00A2-A5F2-ECE3-E7B3DA67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52" y="2762750"/>
            <a:ext cx="10452000" cy="3935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642950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73F-CF37-DFCD-4541-8EFF0B79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SqlConnectionWriter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105F6-D885-BD42-EBFB-143D2C7BE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projects includes custom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SqlConnectionWriter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Abstracts away code to establish connection to SQL endpoint and execute SQL statements</a:t>
            </a:r>
          </a:p>
          <a:p>
            <a:pPr lvl="1"/>
            <a:r>
              <a:rPr lang="en-US" dirty="0"/>
              <a:t>Uses classes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including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SqlConnection</a:t>
            </a:r>
            <a:r>
              <a:rPr lang="en-US" dirty="0"/>
              <a:t> and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SqlCommand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Calls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AzureAdTokenManager.GetAccessTokenForSqlEndPoint</a:t>
            </a:r>
            <a:r>
              <a:rPr lang="en-US" dirty="0"/>
              <a:t> to acquire access token to access SQL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C07D-9442-9080-EBC6-FB8D73F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5" y="2818574"/>
            <a:ext cx="5968327" cy="3985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73011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4BC80F-7072-4101-186C-4CECF375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GetAccessTokenForSqlEndPoint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C3E-22C3-5C6A-E163-0D5F0991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AzureAdTokenManager</a:t>
            </a:r>
            <a:r>
              <a:rPr lang="en-US" dirty="0"/>
              <a:t> class contain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GetAccessTokenForSqlEndPoint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Authenticates with special application Id used by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Microsoft.Data.SqlClient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Acquires access token with SQL-specific delegated permission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https://database.windows.net//.default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7763F-89CB-2EB3-0F8D-B3B630F3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72" y="2437393"/>
            <a:ext cx="6804086" cy="39164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ACFB50-8E46-84AF-A788-AF3FA5D8F419}"/>
              </a:ext>
            </a:extLst>
          </p:cNvPr>
          <p:cNvGrpSpPr/>
          <p:nvPr/>
        </p:nvGrpSpPr>
        <p:grpSpPr>
          <a:xfrm>
            <a:off x="8714132" y="2437393"/>
            <a:ext cx="3523421" cy="1748516"/>
            <a:chOff x="8714132" y="2437393"/>
            <a:chExt cx="3523421" cy="1748516"/>
          </a:xfrm>
        </p:grpSpPr>
        <p:sp>
          <p:nvSpPr>
            <p:cNvPr id="2" name="Arrow: Up 1">
              <a:extLst>
                <a:ext uri="{FF2B5EF4-FFF2-40B4-BE49-F238E27FC236}">
                  <a16:creationId xmlns:a16="http://schemas.microsoft.com/office/drawing/2014/main" id="{A8B54BD3-B500-2DA8-B9D3-E32677FDAFED}"/>
                </a:ext>
              </a:extLst>
            </p:cNvPr>
            <p:cNvSpPr/>
            <p:nvPr/>
          </p:nvSpPr>
          <p:spPr bwMode="auto">
            <a:xfrm>
              <a:off x="10267121" y="2437393"/>
              <a:ext cx="417444" cy="795131"/>
            </a:xfrm>
            <a:prstGeom prst="up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E6B4C3-8559-1B09-2C7D-6D51DB82573E}"/>
                </a:ext>
              </a:extLst>
            </p:cNvPr>
            <p:cNvSpPr/>
            <p:nvPr/>
          </p:nvSpPr>
          <p:spPr bwMode="auto">
            <a:xfrm>
              <a:off x="8714132" y="2875345"/>
              <a:ext cx="3523421" cy="13105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really funky. You must pass two forward slashes instead of one slash</a:t>
              </a:r>
            </a:p>
            <a:p>
              <a:pPr marL="285750" indent="-28575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Passing </a:t>
              </a: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//.default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works</a:t>
              </a:r>
            </a:p>
            <a:p>
              <a:pPr marL="285750" indent="-28575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Passing </a:t>
              </a: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/.default</a:t>
              </a: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does not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290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Item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Fabric introduces programming model based on item types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Platform item types</a:t>
            </a:r>
            <a:r>
              <a:rPr lang="en-US" dirty="0"/>
              <a:t> are scoped at tenant level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item types</a:t>
            </a:r>
            <a:r>
              <a:rPr lang="en-US" dirty="0"/>
              <a:t> are scoped at workspace level</a:t>
            </a:r>
          </a:p>
          <a:p>
            <a:pPr lvl="1"/>
            <a:r>
              <a:rPr lang="en-US" dirty="0"/>
              <a:t>Workspace item types are categorized by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 Workload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Workspace item type </a:t>
            </a:r>
            <a:r>
              <a:rPr lang="en-US" sz="1600" b="1" dirty="0">
                <a:solidFill>
                  <a:srgbClr val="6C0000"/>
                </a:solidFill>
              </a:rPr>
              <a:t>Dataset</a:t>
            </a:r>
            <a:r>
              <a:rPr lang="en-US" dirty="0"/>
              <a:t> has been renamed to </a:t>
            </a:r>
            <a:r>
              <a:rPr lang="en-US" sz="1600" b="1" dirty="0">
                <a:solidFill>
                  <a:srgbClr val="6C0000"/>
                </a:solidFill>
              </a:rPr>
              <a:t>SemanticModel</a:t>
            </a:r>
            <a:endParaRPr lang="en-US" b="1" dirty="0">
              <a:solidFill>
                <a:srgbClr val="6C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D0C8-62A6-C23E-E994-C6B06866B11E}"/>
              </a:ext>
            </a:extLst>
          </p:cNvPr>
          <p:cNvSpPr/>
          <p:nvPr/>
        </p:nvSpPr>
        <p:spPr bwMode="auto">
          <a:xfrm>
            <a:off x="998293" y="3178872"/>
            <a:ext cx="9994385" cy="37387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5E99D6-1DBF-77CD-1051-AA2737434109}"/>
              </a:ext>
            </a:extLst>
          </p:cNvPr>
          <p:cNvGrpSpPr/>
          <p:nvPr/>
        </p:nvGrpSpPr>
        <p:grpSpPr>
          <a:xfrm>
            <a:off x="1076873" y="3288448"/>
            <a:ext cx="9786597" cy="759921"/>
            <a:chOff x="1076873" y="3288448"/>
            <a:chExt cx="9786597" cy="75992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76C1CF-0413-A032-96A9-FDFF2AAABED5}"/>
                </a:ext>
              </a:extLst>
            </p:cNvPr>
            <p:cNvSpPr/>
            <p:nvPr/>
          </p:nvSpPr>
          <p:spPr bwMode="auto">
            <a:xfrm>
              <a:off x="1076873" y="3288448"/>
              <a:ext cx="9786597" cy="759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73152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Platform Item Types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7F5B8A-3128-0F70-FE25-7ECA8BD70E9C}"/>
                </a:ext>
              </a:extLst>
            </p:cNvPr>
            <p:cNvGrpSpPr/>
            <p:nvPr/>
          </p:nvGrpSpPr>
          <p:grpSpPr>
            <a:xfrm>
              <a:off x="1267477" y="3611180"/>
              <a:ext cx="4487280" cy="253139"/>
              <a:chOff x="1267477" y="3611180"/>
              <a:chExt cx="5679248" cy="29078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EE5384-FEFF-E433-68C4-773D32CA7D4B}"/>
                  </a:ext>
                </a:extLst>
              </p:cNvPr>
              <p:cNvSpPr/>
              <p:nvPr/>
            </p:nvSpPr>
            <p:spPr bwMode="auto">
              <a:xfrm>
                <a:off x="1267477" y="3611180"/>
                <a:ext cx="1623100" cy="28443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Capacity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CA60197-3F56-902D-4ACF-C4CF9D8E92D8}"/>
                  </a:ext>
                </a:extLst>
              </p:cNvPr>
              <p:cNvSpPr/>
              <p:nvPr/>
            </p:nvSpPr>
            <p:spPr bwMode="auto">
              <a:xfrm>
                <a:off x="3291638" y="3611180"/>
                <a:ext cx="1623100" cy="28443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Workspace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AEF361C-5734-5585-EE36-05FEF47EBA24}"/>
                  </a:ext>
                </a:extLst>
              </p:cNvPr>
              <p:cNvSpPr/>
              <p:nvPr/>
            </p:nvSpPr>
            <p:spPr bwMode="auto">
              <a:xfrm>
                <a:off x="5323625" y="3617528"/>
                <a:ext cx="1623100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Connection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D76ED-B5F3-0659-3761-9C0660D522E3}"/>
              </a:ext>
            </a:extLst>
          </p:cNvPr>
          <p:cNvGrpSpPr/>
          <p:nvPr/>
        </p:nvGrpSpPr>
        <p:grpSpPr>
          <a:xfrm>
            <a:off x="11168998" y="3178872"/>
            <a:ext cx="1109914" cy="1364111"/>
            <a:chOff x="11042523" y="3188268"/>
            <a:chExt cx="1115028" cy="13226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C666A43-781C-7468-DF27-AC8C7DCBC2E3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43FC07-7011-CECA-F414-AF133E404326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AA43F6-EF68-A295-EDC4-F3208344D996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A840A6-974C-5F0E-02D6-93E94AF75AD4}"/>
              </a:ext>
            </a:extLst>
          </p:cNvPr>
          <p:cNvGrpSpPr/>
          <p:nvPr/>
        </p:nvGrpSpPr>
        <p:grpSpPr>
          <a:xfrm>
            <a:off x="1076873" y="4107306"/>
            <a:ext cx="9786597" cy="2721212"/>
            <a:chOff x="1076873" y="4107306"/>
            <a:chExt cx="9786597" cy="27212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36222-04C9-8D91-965E-D0EBCA9356F0}"/>
                </a:ext>
              </a:extLst>
            </p:cNvPr>
            <p:cNvSpPr/>
            <p:nvPr/>
          </p:nvSpPr>
          <p:spPr bwMode="auto">
            <a:xfrm>
              <a:off x="1076873" y="4107306"/>
              <a:ext cx="9786597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3AB00-B66E-7AB5-5B51-63FB57C026C0}"/>
                </a:ext>
              </a:extLst>
            </p:cNvPr>
            <p:cNvSpPr/>
            <p:nvPr/>
          </p:nvSpPr>
          <p:spPr bwMode="auto">
            <a:xfrm>
              <a:off x="1176804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BCCBC-9C70-DA15-A565-590176F6D18D}"/>
                </a:ext>
              </a:extLst>
            </p:cNvPr>
            <p:cNvSpPr/>
            <p:nvPr/>
          </p:nvSpPr>
          <p:spPr bwMode="auto">
            <a:xfrm>
              <a:off x="1281494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21095B-489C-D30F-2E45-F0780220ECB9}"/>
                </a:ext>
              </a:extLst>
            </p:cNvPr>
            <p:cNvSpPr/>
            <p:nvPr/>
          </p:nvSpPr>
          <p:spPr bwMode="auto">
            <a:xfrm>
              <a:off x="1281494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2F0A6-004A-9E6E-088B-80C2B2C3BF3D}"/>
                </a:ext>
              </a:extLst>
            </p:cNvPr>
            <p:cNvSpPr/>
            <p:nvPr/>
          </p:nvSpPr>
          <p:spPr bwMode="auto">
            <a:xfrm>
              <a:off x="1281494" y="5470972"/>
              <a:ext cx="1301419" cy="284434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95E1EC-723D-96B7-7D08-41A5CC5A1DCD}"/>
                </a:ext>
              </a:extLst>
            </p:cNvPr>
            <p:cNvSpPr/>
            <p:nvPr/>
          </p:nvSpPr>
          <p:spPr bwMode="auto">
            <a:xfrm>
              <a:off x="2799797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8856D4-546E-AB23-142B-BED6C1C2C711}"/>
                </a:ext>
              </a:extLst>
            </p:cNvPr>
            <p:cNvSpPr/>
            <p:nvPr/>
          </p:nvSpPr>
          <p:spPr bwMode="auto">
            <a:xfrm>
              <a:off x="2904487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E687B9-3F31-488A-32B4-1C4BB4617A5A}"/>
                </a:ext>
              </a:extLst>
            </p:cNvPr>
            <p:cNvSpPr/>
            <p:nvPr/>
          </p:nvSpPr>
          <p:spPr bwMode="auto">
            <a:xfrm>
              <a:off x="2904487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7D417B-FDE5-C2B2-78FE-B0884C691AE6}"/>
                </a:ext>
              </a:extLst>
            </p:cNvPr>
            <p:cNvSpPr/>
            <p:nvPr/>
          </p:nvSpPr>
          <p:spPr bwMode="auto">
            <a:xfrm>
              <a:off x="2904487" y="5470972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5CB48-6796-0BD3-5CE3-B3DC0D620038}"/>
                </a:ext>
              </a:extLst>
            </p:cNvPr>
            <p:cNvSpPr/>
            <p:nvPr/>
          </p:nvSpPr>
          <p:spPr bwMode="auto">
            <a:xfrm>
              <a:off x="2918696" y="6333687"/>
              <a:ext cx="1301419" cy="284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E48665-5392-4905-C528-8F6697498431}"/>
                </a:ext>
              </a:extLst>
            </p:cNvPr>
            <p:cNvGrpSpPr/>
            <p:nvPr/>
          </p:nvGrpSpPr>
          <p:grpSpPr>
            <a:xfrm>
              <a:off x="6058331" y="4402521"/>
              <a:ext cx="1518303" cy="2313260"/>
              <a:chOff x="7655404" y="4402518"/>
              <a:chExt cx="1518303" cy="231326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E800C5-B762-F29C-2DA2-8922779C08F4}"/>
                  </a:ext>
                </a:extLst>
              </p:cNvPr>
              <p:cNvSpPr/>
              <p:nvPr/>
            </p:nvSpPr>
            <p:spPr bwMode="auto">
              <a:xfrm>
                <a:off x="7655404" y="4402518"/>
                <a:ext cx="1518303" cy="231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Data Factory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90D1102-A42F-6AD6-26B3-B083360C9CE2}"/>
                  </a:ext>
                </a:extLst>
              </p:cNvPr>
              <p:cNvSpPr/>
              <p:nvPr/>
            </p:nvSpPr>
            <p:spPr bwMode="auto">
              <a:xfrm>
                <a:off x="7760094" y="4659477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DataPipeline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9E045-09B5-E4CE-7305-AA1861F7423B}"/>
                  </a:ext>
                </a:extLst>
              </p:cNvPr>
              <p:cNvSpPr/>
              <p:nvPr/>
            </p:nvSpPr>
            <p:spPr bwMode="auto">
              <a:xfrm>
                <a:off x="7760094" y="5065225"/>
                <a:ext cx="1301419" cy="2844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Dataflow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D6C3D6-9D65-1C78-BE00-497C62B2D028}"/>
                </a:ext>
              </a:extLst>
            </p:cNvPr>
            <p:cNvSpPr/>
            <p:nvPr/>
          </p:nvSpPr>
          <p:spPr bwMode="auto">
            <a:xfrm>
              <a:off x="4429064" y="4408867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7A80D-BD82-8844-BAB8-D8B18AE37E5B}"/>
                </a:ext>
              </a:extLst>
            </p:cNvPr>
            <p:cNvSpPr/>
            <p:nvPr/>
          </p:nvSpPr>
          <p:spPr bwMode="auto">
            <a:xfrm>
              <a:off x="4533755" y="46658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669E29-8A0A-7C6C-B11A-3B33EB9C9B45}"/>
                </a:ext>
              </a:extLst>
            </p:cNvPr>
            <p:cNvSpPr/>
            <p:nvPr/>
          </p:nvSpPr>
          <p:spPr bwMode="auto">
            <a:xfrm>
              <a:off x="4530291" y="506534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DDFAFA-ED21-7D70-7331-00AE423CECBD}"/>
                </a:ext>
              </a:extLst>
            </p:cNvPr>
            <p:cNvGrpSpPr/>
            <p:nvPr/>
          </p:nvGrpSpPr>
          <p:grpSpPr>
            <a:xfrm>
              <a:off x="7678685" y="4402518"/>
              <a:ext cx="1518303" cy="2319609"/>
              <a:chOff x="6048670" y="4402518"/>
              <a:chExt cx="1518303" cy="231960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AD20D58-2F55-24D0-7670-4D6DDDB18D36}"/>
                  </a:ext>
                </a:extLst>
              </p:cNvPr>
              <p:cNvSpPr/>
              <p:nvPr/>
            </p:nvSpPr>
            <p:spPr bwMode="auto">
              <a:xfrm>
                <a:off x="6048670" y="4402518"/>
                <a:ext cx="1518303" cy="23196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Real-time Analytics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8038E3-824A-6F24-0345-4BCFC3220100}"/>
                  </a:ext>
                </a:extLst>
              </p:cNvPr>
              <p:cNvSpPr/>
              <p:nvPr/>
            </p:nvSpPr>
            <p:spPr bwMode="auto">
              <a:xfrm>
                <a:off x="6153360" y="5047101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KQLDatabase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6D2E059-A091-B363-5B11-5D0A808B485A}"/>
                  </a:ext>
                </a:extLst>
              </p:cNvPr>
              <p:cNvSpPr/>
              <p:nvPr/>
            </p:nvSpPr>
            <p:spPr bwMode="auto">
              <a:xfrm>
                <a:off x="6153360" y="5452849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KQLDataConnection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BC4D13-21EF-48EE-6B37-66030F35F826}"/>
                  </a:ext>
                </a:extLst>
              </p:cNvPr>
              <p:cNvSpPr/>
              <p:nvPr/>
            </p:nvSpPr>
            <p:spPr bwMode="auto">
              <a:xfrm>
                <a:off x="6153360" y="5858596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KQLQueryset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A0D0B5E-410E-D73F-A902-3F9B2283CF23}"/>
                  </a:ext>
                </a:extLst>
              </p:cNvPr>
              <p:cNvSpPr/>
              <p:nvPr/>
            </p:nvSpPr>
            <p:spPr bwMode="auto">
              <a:xfrm>
                <a:off x="6153360" y="6264344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Eventstream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3C7886-F55F-BCAF-B294-F908E5B2786A}"/>
                </a:ext>
              </a:extLst>
            </p:cNvPr>
            <p:cNvSpPr/>
            <p:nvPr/>
          </p:nvSpPr>
          <p:spPr bwMode="auto">
            <a:xfrm>
              <a:off x="2915019" y="589314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3862D4-6F85-EC3F-BA39-3B8681C097BC}"/>
                </a:ext>
              </a:extLst>
            </p:cNvPr>
            <p:cNvSpPr/>
            <p:nvPr/>
          </p:nvSpPr>
          <p:spPr bwMode="auto">
            <a:xfrm>
              <a:off x="9258917" y="4395894"/>
              <a:ext cx="1518303" cy="2313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5121F4-9E17-C0CD-99D4-F384F7F9AE3C}"/>
                </a:ext>
              </a:extLst>
            </p:cNvPr>
            <p:cNvSpPr/>
            <p:nvPr/>
          </p:nvSpPr>
          <p:spPr bwMode="auto">
            <a:xfrm>
              <a:off x="9363607" y="465285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4D1C5D-E0D1-FE5A-936C-9A2A881E80F3}"/>
                </a:ext>
              </a:extLst>
            </p:cNvPr>
            <p:cNvSpPr/>
            <p:nvPr/>
          </p:nvSpPr>
          <p:spPr bwMode="auto">
            <a:xfrm>
              <a:off x="9363607" y="5058601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05D88FF-4AEA-440B-78FF-BD4DBADC906E}"/>
              </a:ext>
            </a:extLst>
          </p:cNvPr>
          <p:cNvSpPr/>
          <p:nvPr/>
        </p:nvSpPr>
        <p:spPr bwMode="auto">
          <a:xfrm>
            <a:off x="7796629" y="4662785"/>
            <a:ext cx="1301419" cy="284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 err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14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176-ECB0-0041-5E8A-9744A959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Used To Build Out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F768-3E28-F3C7-E375-BF339A455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ItemDefinitions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/SQL</a:t>
            </a:r>
            <a:r>
              <a:rPr lang="en-US" dirty="0"/>
              <a:t> folder contains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*.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sql</a:t>
            </a:r>
            <a:r>
              <a:rPr lang="en-US" dirty="0"/>
              <a:t> files with SQL statements</a:t>
            </a:r>
          </a:p>
          <a:p>
            <a:pPr lvl="1"/>
            <a:r>
              <a:rPr lang="en-US" dirty="0"/>
              <a:t>These are the SQL statements that are executed to build out the tables in 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FA8C-2625-5E18-E1C8-5DA3D11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069829"/>
            <a:ext cx="8275639" cy="4734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861761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C12-8AFD-E2B8-7F59-F5D44EFE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 Warehouse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047-F801-791A-7BB6-946EC95E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Demo5-CreateWarehouse</a:t>
            </a:r>
            <a:r>
              <a:rPr lang="en-US" dirty="0"/>
              <a:t> application executes SQL to build out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97B2-2BFA-4E37-66EF-83B7ED95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7" y="1830154"/>
            <a:ext cx="99835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459943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9094-0688-10EE-868E-00021955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Warehouse by Creating Stored Procedures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CCDDB-E5FE-F4C0-F746-18958B577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ISV application begins by executing SQL commands to create stored procedures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FF6F3-AC8E-A155-A475-88C7F172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277" y="1931989"/>
            <a:ext cx="2312497" cy="3486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A989-A213-D06F-CB84-2806D3374C8B}"/>
              </a:ext>
            </a:extLst>
          </p:cNvPr>
          <p:cNvSpPr/>
          <p:nvPr/>
        </p:nvSpPr>
        <p:spPr>
          <a:xfrm>
            <a:off x="835565" y="1904922"/>
            <a:ext cx="1521961" cy="445667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7B37AC-9E2D-A0A8-9D65-783410F04E08}"/>
              </a:ext>
            </a:extLst>
          </p:cNvPr>
          <p:cNvSpPr/>
          <p:nvPr/>
        </p:nvSpPr>
        <p:spPr bwMode="auto">
          <a:xfrm>
            <a:off x="2357526" y="3780291"/>
            <a:ext cx="4968561" cy="448836"/>
          </a:xfrm>
          <a:prstGeom prst="rightArrow">
            <a:avLst>
              <a:gd name="adj1" fmla="val 76034"/>
              <a:gd name="adj2" fmla="val 50000"/>
            </a:avLst>
          </a:prstGeom>
          <a:solidFill>
            <a:srgbClr val="8A0000"/>
          </a:solidFill>
          <a:ln w="1905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SQL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A25-533E-97EE-5A73-28F8EEC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54" y="1931989"/>
            <a:ext cx="2916556" cy="4456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668723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908D-F80C-63C0-D8DF-10F60F5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Warehouse Tables from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2109-87AB-7CF3-514A-DC4E16B55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SQL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INSERT INTO</a:t>
            </a:r>
            <a:r>
              <a:rPr lang="en-US" dirty="0"/>
              <a:t> commands used to populate warehouse tables</a:t>
            </a:r>
          </a:p>
          <a:p>
            <a:pPr lvl="1"/>
            <a:r>
              <a:rPr lang="en-US" dirty="0"/>
              <a:t>SQL command 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SELECT FROM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staging.dbo.table_name</a:t>
            </a:r>
            <a:r>
              <a:rPr lang="en-US" dirty="0"/>
              <a:t> to pull from lakehouse tables</a:t>
            </a:r>
          </a:p>
          <a:p>
            <a:pPr lvl="1"/>
            <a:r>
              <a:rPr lang="en-US" dirty="0"/>
              <a:t>SQL used to transform and reshape data from normalized OLTP schema into star schema</a:t>
            </a:r>
          </a:p>
          <a:p>
            <a:pPr lvl="1"/>
            <a:r>
              <a:rPr lang="en-US" dirty="0"/>
              <a:t>SQL logic used to build calendar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5283C-44A0-D2C0-E25E-D9A1EBD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03" y="2838921"/>
            <a:ext cx="2447255" cy="273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92E9-12D8-1371-0528-B03FCA97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3" y="3097603"/>
            <a:ext cx="2460102" cy="21613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04D259-4BD9-397E-749B-7AED13548EC0}"/>
              </a:ext>
            </a:extLst>
          </p:cNvPr>
          <p:cNvGrpSpPr/>
          <p:nvPr/>
        </p:nvGrpSpPr>
        <p:grpSpPr>
          <a:xfrm>
            <a:off x="3138738" y="2904231"/>
            <a:ext cx="5918175" cy="1150186"/>
            <a:chOff x="3138738" y="2804841"/>
            <a:chExt cx="5918175" cy="115018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8150F6-AE0A-C0F4-357E-CD9BDFA92B06}"/>
                </a:ext>
              </a:extLst>
            </p:cNvPr>
            <p:cNvSpPr/>
            <p:nvPr/>
          </p:nvSpPr>
          <p:spPr bwMode="auto">
            <a:xfrm>
              <a:off x="3138738" y="3190006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4244D-1BD0-3157-E49D-AC1506A2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4400" y="2804841"/>
              <a:ext cx="4538332" cy="1150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D3E7A-4055-258C-8EE7-FCB245382B2F}"/>
              </a:ext>
            </a:extLst>
          </p:cNvPr>
          <p:cNvGrpSpPr/>
          <p:nvPr/>
        </p:nvGrpSpPr>
        <p:grpSpPr>
          <a:xfrm>
            <a:off x="3138738" y="4178291"/>
            <a:ext cx="5918175" cy="1399839"/>
            <a:chOff x="3138738" y="4078901"/>
            <a:chExt cx="5918175" cy="139983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5079972-1A25-1D61-5B3A-90C9E7D4886E}"/>
                </a:ext>
              </a:extLst>
            </p:cNvPr>
            <p:cNvSpPr/>
            <p:nvPr/>
          </p:nvSpPr>
          <p:spPr bwMode="auto">
            <a:xfrm>
              <a:off x="3138738" y="4484732"/>
              <a:ext cx="5918175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5334A-2DEC-A9C2-DBA2-C990C01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400" y="4078901"/>
              <a:ext cx="4939560" cy="1399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909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133F-3523-AF02-62E6-8FDAA2D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Demo5–</a:t>
            </a:r>
            <a:r>
              <a:rPr lang="en-US" dirty="0" err="1"/>
              <a:t>CreateWarehouse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0D88A-95FB-42F9-4E5F-CD0F2B24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35" y="4119975"/>
            <a:ext cx="4166480" cy="2349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A59D7-B8AE-0C78-0FA4-4039A54C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4" y="1086133"/>
            <a:ext cx="7067633" cy="5717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88D9C-D045-0AA5-CA88-AC5B32D9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5" y="1150258"/>
            <a:ext cx="4166480" cy="267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781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98892725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the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01095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Accessing OneLake using the ADLS Gen2 APIs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</a:t>
            </a:r>
            <a:r>
              <a:rPr lang="en-US" dirty="0"/>
              <a:t>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Configuring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in the Fabric Admin Portal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Accessing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Azure Storage Explorer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Uploading Files to a Lakehouse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Loading Tables from Files using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Load Tables</a:t>
            </a:r>
            <a:r>
              <a:rPr lang="en-US" dirty="0"/>
              <a:t> API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1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FFD4-C0DB-112A-E030-A76B3B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ADLS Gen2 API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4953-41A4-9800-6173-3A914F2EE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245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ADLS Gen2 APIs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Microsoft's primary REST APIs for interacting with Azure Blog storage and Azure Data Lake storage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ADLS Gen2 APIs can be used for uploading, downloading and transferring files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2"/>
              </a:rPr>
              <a:t>Azure Data Lake Storage Gen2 REST APIs Documentation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ADLS Gen2 API .NET SDK</a:t>
            </a:r>
          </a:p>
          <a:p>
            <a:pPr lvl="1"/>
            <a:r>
              <a:rPr lang="en-US" dirty="0"/>
              <a:t>Set of .NET class wrappers which adds a valuable productivity layer when programming in C#</a:t>
            </a:r>
          </a:p>
          <a:p>
            <a:endParaRPr lang="en-US" dirty="0"/>
          </a:p>
          <a:p>
            <a:pPr marL="0" indent="-9525">
              <a:buNone/>
            </a:pPr>
            <a:endParaRPr lang="en-US" dirty="0"/>
          </a:p>
          <a:p>
            <a:pPr lvl="1"/>
            <a:r>
              <a:rPr lang="nl-NL" dirty="0">
                <a:hlinkClick r:id="rId3"/>
              </a:rPr>
              <a:t>ADLS Gen2 API .NET SDK Documentation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ADLS Gen2 API documentation does not cover any details specific to OneLake</a:t>
            </a:r>
          </a:p>
          <a:p>
            <a:pPr lvl="1"/>
            <a:r>
              <a:rPr lang="en-US" dirty="0"/>
              <a:t>Some functionality provided by ADLS Gen2 APIs not available when accessing OneLake</a:t>
            </a:r>
          </a:p>
          <a:p>
            <a:pPr lvl="1"/>
            <a:r>
              <a:rPr lang="en-US" dirty="0"/>
              <a:t>Examples of these features includes creating storage containers and programming permissions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AB1A7-43EB-D082-83BE-C61FAFE3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4" y="3944665"/>
            <a:ext cx="5391902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03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286-35CB-205D-D53A-49123A9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OneLake in the Fabric Admin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07149-DE7A-DBD2-7E58-68167536B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Access to OneLake using ADLS Gen2 APIs can be enabled/disabled</a:t>
            </a:r>
          </a:p>
          <a:p>
            <a:pPr lvl="1"/>
            <a:r>
              <a:rPr lang="en-US" dirty="0"/>
              <a:t>These settings must be enabled to successfully access to OneLake storage</a:t>
            </a:r>
          </a:p>
          <a:p>
            <a:pPr lvl="1"/>
            <a:r>
              <a:rPr lang="en-US" dirty="0"/>
              <a:t>They are enabled by default but can be disabled by Fabric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372B-CB5E-987C-0EF4-5B73D907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40" y="2498101"/>
            <a:ext cx="9079585" cy="3268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6911389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EFE1-FE5C-BC55-475C-525079E6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Accessing OneLake using ADLS Gen2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4CDE-E878-45F2-CDBC-4C88C5E96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532010"/>
          </a:xfrm>
        </p:spPr>
        <p:txBody>
          <a:bodyPr/>
          <a:lstStyle/>
          <a:p>
            <a:r>
              <a:rPr lang="en-US" dirty="0"/>
              <a:t>All access to Azure storage for OneLake accessible through a single URL</a:t>
            </a:r>
          </a:p>
          <a:p>
            <a:pPr lvl="1"/>
            <a:r>
              <a:rPr lang="en-US" sz="1800" dirty="0"/>
              <a:t>Base URL for Fabric public </a:t>
            </a:r>
            <a:r>
              <a:rPr lang="en-US" dirty="0"/>
              <a:t>c</a:t>
            </a:r>
            <a:r>
              <a:rPr lang="en-US" sz="1800" dirty="0"/>
              <a:t>loud is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https://onelake.dfs.fabric.microsoft.com</a:t>
            </a:r>
            <a:endParaRPr lang="en-US" sz="1800" dirty="0"/>
          </a:p>
          <a:p>
            <a:pPr lvl="1"/>
            <a:r>
              <a:rPr lang="en-US" dirty="0"/>
              <a:t>Base URL for OneLake will be different when accessing other Microsoft clouds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name of workspace and name of lakehouse/warehouse</a:t>
            </a:r>
          </a:p>
          <a:p>
            <a:pPr lvl="1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sz="1600" dirty="0"/>
              <a:t>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WORKSPACE_NAME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ITEM_NAME</a:t>
            </a:r>
            <a:r>
              <a:rPr lang="en-US" sz="1600" dirty="0"/>
              <a:t>}.{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ITEM_TYPE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sz="1600" dirty="0"/>
              <a:t>}/{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sz="1600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Access lakehouse storage using Id of workspace and Id of item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Using IDs instead of names is much less problematic</a:t>
            </a:r>
          </a:p>
          <a:p>
            <a:pPr lvl="1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</a:p>
          <a:p>
            <a:pPr>
              <a:spcBef>
                <a:spcPts val="1800"/>
              </a:spcBef>
            </a:pPr>
            <a:r>
              <a:rPr lang="en-US" dirty="0"/>
              <a:t>OneLake also supports the Azure Blob Filesystem driver (ABFS)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abfss</a:t>
            </a:r>
            <a:r>
              <a:rPr lang="en-US" dirty="0"/>
              <a:t>://{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WORKSPACE_ID</a:t>
            </a:r>
            <a:r>
              <a:rPr lang="en-US" dirty="0"/>
              <a:t>}@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onelake.dfs.fabric.microsoft.com</a:t>
            </a:r>
            <a:r>
              <a:rPr lang="en-US" dirty="0"/>
              <a:t>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ITEM_ID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FILE_PATH</a:t>
            </a:r>
            <a:r>
              <a:rPr lang="en-US" dirty="0"/>
              <a:t>}/{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FILE_NAME</a:t>
            </a:r>
            <a:r>
              <a:rPr lang="en-US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80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0D2-0C3A-FF73-180A-BF52C469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Demo1–</a:t>
            </a:r>
            <a:r>
              <a:rPr lang="en-US" dirty="0" err="1"/>
              <a:t>GettingStarted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706423-4067-8F98-A82D-33E24E1E60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One of eight developer samples included with workshop content</a:t>
            </a:r>
          </a:p>
          <a:p>
            <a:pPr lvl="1"/>
            <a:r>
              <a:rPr lang="en-US" dirty="0"/>
              <a:t>Downloaded from GitHub repository at </a:t>
            </a:r>
            <a:r>
              <a:rPr lang="en-US" dirty="0">
                <a:hlinkClick r:id="rId2"/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Created as simple console application using C# and .NET 8</a:t>
            </a:r>
          </a:p>
          <a:p>
            <a:pPr lvl="1"/>
            <a:r>
              <a:rPr lang="en-US" dirty="0"/>
              <a:t>Can be opened and run using any version of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A78B-8B0D-40BB-5E4C-05099220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59" y="2886214"/>
            <a:ext cx="3725242" cy="37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57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892753-D700-57E8-96B4-A984954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1" y="1091932"/>
            <a:ext cx="8510056" cy="5603875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76753C0-0F88-A2D0-4FC6-2FEEF957CBAA}"/>
              </a:ext>
            </a:extLst>
          </p:cNvPr>
          <p:cNvSpPr/>
          <p:nvPr/>
        </p:nvSpPr>
        <p:spPr bwMode="auto">
          <a:xfrm>
            <a:off x="1544223" y="2222482"/>
            <a:ext cx="2036570" cy="343257"/>
          </a:xfrm>
          <a:prstGeom prst="leftArrow">
            <a:avLst>
              <a:gd name="adj1" fmla="val 62389"/>
              <a:gd name="adj2" fmla="val 54646"/>
            </a:avLst>
          </a:prstGeom>
          <a:solidFill>
            <a:schemeClr val="accent4"/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new connection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F0A394-F5EA-B6B9-68D8-11E2678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1" y="1089760"/>
            <a:ext cx="8510056" cy="560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BDC8-5ECF-4269-E78D-E0415E15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OneLake using Azure Storage Explorer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2605-85AA-04BA-E968-C802748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40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C4537-02FF-C1D4-1490-8BCB929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5" y="1645968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94800-A0BC-4E3C-754C-58FFCF2F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443" y="1641281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372CB-6D11-8CE0-0B6B-A1715824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953" y="1648140"/>
            <a:ext cx="594605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1959AD-099B-CE00-3F2A-759E1A1E2D9E}"/>
              </a:ext>
            </a:extLst>
          </p:cNvPr>
          <p:cNvGrpSpPr/>
          <p:nvPr/>
        </p:nvGrpSpPr>
        <p:grpSpPr>
          <a:xfrm>
            <a:off x="2414772" y="3407511"/>
            <a:ext cx="5640447" cy="1633672"/>
            <a:chOff x="1887664" y="1824898"/>
            <a:chExt cx="6203476" cy="19589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61480B-D0A1-1835-565D-B47B1FD0D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92" r="47275" b="61688"/>
            <a:stretch/>
          </p:blipFill>
          <p:spPr>
            <a:xfrm>
              <a:off x="1887664" y="1824898"/>
              <a:ext cx="6203476" cy="19589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53C203-B0EE-B7D2-AFD3-B158BC3CFA09}"/>
                </a:ext>
              </a:extLst>
            </p:cNvPr>
            <p:cNvSpPr/>
            <p:nvPr/>
          </p:nvSpPr>
          <p:spPr bwMode="auto">
            <a:xfrm>
              <a:off x="4888785" y="3024810"/>
              <a:ext cx="2984265" cy="400050"/>
            </a:xfrm>
            <a:prstGeom prst="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4657F86-9CB1-0400-BD27-C8219503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33" y="1654999"/>
            <a:ext cx="5946058" cy="44958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7AD-4823-66C0-B74B-FA3111132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4" y="1111709"/>
            <a:ext cx="8510056" cy="560387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72F110-C96D-2E90-E187-1CAE82853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29" y="1093387"/>
            <a:ext cx="8915571" cy="56567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8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E090-ED64-7FB3-D7DA-BFB8C4A2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32019" y="2536938"/>
            <a:ext cx="6412057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7752EC1F-F947-F541-FA27-B3F15398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ISV Flow using ADLS GEN2 APIs and Load Table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AAF24-3748-9EAF-91B9-09760A80C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New integration flow to populate delta tables from uploaded data files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ADLS Gen2 API</a:t>
            </a:r>
            <a:r>
              <a:rPr lang="en-US" dirty="0"/>
              <a:t> used to upload CSV and/or PARQUET files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in lakehouse</a:t>
            </a:r>
          </a:p>
          <a:p>
            <a:pPr lvl="1"/>
            <a:r>
              <a:rPr lang="en-US" sz="1800" b="1" dirty="0">
                <a:solidFill>
                  <a:srgbClr val="8A0000"/>
                </a:solidFill>
              </a:rPr>
              <a:t>Tables – Load Table</a:t>
            </a:r>
            <a:r>
              <a:rPr lang="en-US" dirty="0"/>
              <a:t> API used to load delta table from data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3585349" y="2721243"/>
            <a:ext cx="5930127" cy="2996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CCC8CA-2808-0C4B-6B16-04C74461C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879" y="2769517"/>
            <a:ext cx="268960" cy="241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1390905" y="3011105"/>
            <a:ext cx="1171782" cy="2442521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19001-284C-1F8E-3FB9-0C5C48FDF6F8}"/>
              </a:ext>
            </a:extLst>
          </p:cNvPr>
          <p:cNvSpPr/>
          <p:nvPr/>
        </p:nvSpPr>
        <p:spPr bwMode="auto">
          <a:xfrm>
            <a:off x="3841236" y="3131071"/>
            <a:ext cx="2662175" cy="2404181"/>
          </a:xfrm>
          <a:prstGeom prst="rect">
            <a:avLst/>
          </a:prstGeom>
          <a:solidFill>
            <a:srgbClr val="CD7F32">
              <a:alpha val="50196"/>
            </a:srgb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8F839-D8E2-24B9-F126-6C7F7DE639DB}"/>
              </a:ext>
            </a:extLst>
          </p:cNvPr>
          <p:cNvSpPr/>
          <p:nvPr/>
        </p:nvSpPr>
        <p:spPr bwMode="auto">
          <a:xfrm>
            <a:off x="6503411" y="3131070"/>
            <a:ext cx="2662175" cy="240418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Tables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4BE7D-260A-C3DE-BF4C-B30A86353D17}"/>
              </a:ext>
            </a:extLst>
          </p:cNvPr>
          <p:cNvGrpSpPr/>
          <p:nvPr/>
        </p:nvGrpSpPr>
        <p:grpSpPr>
          <a:xfrm>
            <a:off x="2562687" y="3331761"/>
            <a:ext cx="3770913" cy="1775187"/>
            <a:chOff x="2419812" y="3541311"/>
            <a:chExt cx="3770913" cy="17751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571347-A242-5B39-0845-E104B9BA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508" y="3541311"/>
              <a:ext cx="2093217" cy="1775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D20F58E0-B7BC-C750-3761-A0626FCE6F2C}"/>
                </a:ext>
              </a:extLst>
            </p:cNvPr>
            <p:cNvSpPr/>
            <p:nvPr/>
          </p:nvSpPr>
          <p:spPr bwMode="auto">
            <a:xfrm>
              <a:off x="2419812" y="4023735"/>
              <a:ext cx="1762721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ADLS Gen2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13D46-5E7E-A38A-7AF5-9ABAA893FC49}"/>
              </a:ext>
            </a:extLst>
          </p:cNvPr>
          <p:cNvGrpSpPr/>
          <p:nvPr/>
        </p:nvGrpSpPr>
        <p:grpSpPr>
          <a:xfrm>
            <a:off x="2557871" y="3331762"/>
            <a:ext cx="6319563" cy="1775186"/>
            <a:chOff x="2414996" y="3541312"/>
            <a:chExt cx="6319563" cy="1775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27E4B2-782B-628D-56C6-2C77991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794" y="3541312"/>
              <a:ext cx="2034765" cy="1775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14996" y="4497903"/>
              <a:ext cx="4392204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 Load Table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92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Demo6-OnelakeFileWriter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ALDLS Gen2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DA4DD-A682-3E8A-CAFC-B8070B0B6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36" y="3597204"/>
            <a:ext cx="4915540" cy="3169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1883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0552-B770-FF52-EF7B-A650F76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Examining the Demo6-OnelakeFileWriter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97515-32AE-64CA-8CC6-52A8ABD6C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Base URL for OneLake maintained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project contains a class named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This class abstracts way code that uploads files to lakehouse storage using ADLS Gen2 APIs</a:t>
            </a:r>
          </a:p>
          <a:p>
            <a:pPr lvl="1"/>
            <a:r>
              <a:rPr lang="en-US" dirty="0"/>
              <a:t>Requires project dependencies on .NET packages named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Azure.Storage.Files.DataLake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Azure.Identity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605B-5F3A-7BC6-C355-C19479C0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8" y="1712304"/>
            <a:ext cx="4941708" cy="78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3400B-90D9-BC6C-62EA-F02366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335267" y="3900436"/>
            <a:ext cx="7835617" cy="2763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460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3C-AD8E-6B48-2DB3-CBD0712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OneLakeTokenCredentials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EEC5-BFE1-92CD-CEF6-18B9BD9F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OneLakeFileWriter</a:t>
            </a:r>
            <a:r>
              <a:rPr lang="en-US" dirty="0"/>
              <a:t> class relies on utility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OneLakeTokenCredential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TokenCredential</a:t>
            </a:r>
            <a:r>
              <a:rPr lang="en-US" dirty="0"/>
              <a:t> used to acquire access token with delegated permission for Azure storage</a:t>
            </a:r>
          </a:p>
          <a:p>
            <a:pPr lvl="1"/>
            <a:r>
              <a:rPr lang="en-US" dirty="0"/>
              <a:t>The delegated permissions required for OneLake access is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https://storage.azure.com/user_impersonation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F53-39C4-0C5C-363D-FC286F36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0" y="2489931"/>
            <a:ext cx="10095633" cy="2818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4866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5E4-9456-78C0-C757-96DCC6D0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OneLakeFileWriter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FB1B-9C02-E9C2-2DB3-9CD43C09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182303"/>
            <a:ext cx="10078857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0358275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D5D-BF53-C342-E790-A33F4ED5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Data Files and Loading as Delta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3D83-CC8D-C430-4612-59B433C3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3" y="1224376"/>
            <a:ext cx="10135478" cy="5098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5775914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2821-CC53-12F0-46CF-FA709B5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FabricUserApi.LoadLakehouseTableFromParquet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C9696-A910-B540-8C09-F77360287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LoadLakehouseTableFromParquet</a:t>
            </a:r>
            <a:r>
              <a:rPr lang="en-US" dirty="0"/>
              <a:t> used to load delta table from parquet file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/>
            <a:r>
              <a:rPr lang="en-US" dirty="0"/>
              <a:t>This method calls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 – Load Table</a:t>
            </a:r>
            <a:r>
              <a:rPr lang="en-US" dirty="0"/>
              <a:t> endpoint in Fabric User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FabricUserApi</a:t>
            </a:r>
            <a:r>
              <a:rPr lang="en-US" dirty="0"/>
              <a:t> also contains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LoadLakehouseTableFromCsv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319C-5F31-CD3B-C1F5-1F479D3D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38" y="2500097"/>
            <a:ext cx="9956278" cy="2576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133695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2336-6AE0-6BFD-3271-25DD8B29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Demo6-OneLakeFileWriter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AC11C-799B-B1D0-599A-C6C14BD4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6" y="1107536"/>
            <a:ext cx="5780771" cy="558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76C7-3F8F-349F-7F2F-F2C9A451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05" y="1107536"/>
            <a:ext cx="3994174" cy="265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2EEE-4142-4F3F-0E69-886E5D29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05" y="4074177"/>
            <a:ext cx="3994174" cy="2272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631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3731438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Models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8156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- delegated permission scopes for Fabric User API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- serialization classes to convert between JSON and .NET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E7A38-C374-BB2B-7EB9-F065F25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9" y="2275647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99B11-9F79-8AE8-3E1A-B9E6B36D793C}"/>
              </a:ext>
            </a:extLst>
          </p:cNvPr>
          <p:cNvSpPr/>
          <p:nvPr/>
        </p:nvSpPr>
        <p:spPr bwMode="auto">
          <a:xfrm>
            <a:off x="1249043" y="3968790"/>
            <a:ext cx="2577523" cy="50381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69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OneLake Shortcuts and Data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39923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Creating OneLake Shortcuts and Data Pipelines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Waiting on Fabric CRUD API for Connections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OneLake Shortcut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Shortcuts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Shortcuts into a Provisioning Flow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Data Pipeline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by Hand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Data Pipelines using the Fabric User APIs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Integrating Data Pipelines into a Provisioning Flow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7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AAE6-EA4F-4C4A-F101-ADE2CF9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on Fabric CRUD API for Connections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46DB-5EB5-99F5-2369-5C13494F7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47453"/>
          </a:xfrm>
        </p:spPr>
        <p:txBody>
          <a:bodyPr/>
          <a:lstStyle/>
          <a:p>
            <a:r>
              <a:rPr lang="en-US" dirty="0"/>
              <a:t>As of March 2024, there is no Connections API </a:t>
            </a:r>
          </a:p>
          <a:p>
            <a:pPr lvl="1"/>
            <a:r>
              <a:rPr lang="en-US" dirty="0"/>
              <a:t>CRUD API for Connections expected by May 2024</a:t>
            </a:r>
          </a:p>
          <a:p>
            <a:pPr lvl="1"/>
            <a:endParaRPr lang="en-US" dirty="0"/>
          </a:p>
          <a:p>
            <a:r>
              <a:rPr lang="en-US" dirty="0"/>
              <a:t>Lack of connections API causes blocking issues for some workspace item</a:t>
            </a:r>
          </a:p>
          <a:p>
            <a:pPr lvl="1"/>
            <a:r>
              <a:rPr lang="en-US" dirty="0"/>
              <a:t>Semantic Models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Data Pipelines</a:t>
            </a:r>
          </a:p>
          <a:p>
            <a:pPr lvl="1"/>
            <a:endParaRPr lang="en-US" dirty="0"/>
          </a:p>
          <a:p>
            <a:r>
              <a:rPr lang="en-US" dirty="0"/>
              <a:t>In the meantime….</a:t>
            </a:r>
          </a:p>
          <a:p>
            <a:pPr lvl="1"/>
            <a:r>
              <a:rPr lang="en-US" dirty="0"/>
              <a:t>Create connections by hand and hardcode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into test code</a:t>
            </a:r>
          </a:p>
        </p:txBody>
      </p:sp>
    </p:spTree>
    <p:extLst>
      <p:ext uri="{BB962C8B-B14F-4D97-AF65-F5344CB8AC3E}">
        <p14:creationId xmlns:p14="http://schemas.microsoft.com/office/powerpoint/2010/main" val="330309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D17D-6617-6AAF-BFD1-B6A43E3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Shortcut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5DEC7-86B1-2B20-96C9-F6827F38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93812"/>
          </a:xfrm>
        </p:spPr>
        <p:txBody>
          <a:bodyPr/>
          <a:lstStyle/>
          <a:p>
            <a:r>
              <a:rPr lang="en-US" dirty="0"/>
              <a:t>What is a OneLake shortcut?</a:t>
            </a:r>
          </a:p>
          <a:p>
            <a:pPr lvl="1"/>
            <a:r>
              <a:rPr lang="en-US" dirty="0"/>
              <a:t>A shortcut is an OneLake object that points to another internal or external storage locations</a:t>
            </a:r>
          </a:p>
          <a:p>
            <a:pPr lvl="1"/>
            <a:r>
              <a:rPr lang="en-US" dirty="0"/>
              <a:t>Shortcuts can be created in lakehouses and Kusto Query Language (KQL) databases</a:t>
            </a:r>
          </a:p>
          <a:p>
            <a:pPr lvl="1"/>
            <a:r>
              <a:rPr lang="en-US" dirty="0"/>
              <a:t>OneLake supports shortcuts targeting external locations in ADLS storage, Amazon S3 storage and Dataverse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behave like symbolic links</a:t>
            </a:r>
          </a:p>
          <a:p>
            <a:pPr lvl="1"/>
            <a:r>
              <a:rPr lang="en-US" dirty="0"/>
              <a:t>Shortcuts are independent objects from the target source</a:t>
            </a:r>
          </a:p>
          <a:p>
            <a:pPr lvl="1"/>
            <a:r>
              <a:rPr lang="en-US" dirty="0"/>
              <a:t>If you delete a shortcut, the target remains unaffected</a:t>
            </a:r>
          </a:p>
          <a:p>
            <a:pPr lvl="1"/>
            <a:r>
              <a:rPr lang="en-US" dirty="0"/>
              <a:t>If you move, rename, or delete a target path, the shortcut can break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D68D6F-A544-E95A-804A-2B7E87DFCD6C}"/>
              </a:ext>
            </a:extLst>
          </p:cNvPr>
          <p:cNvGrpSpPr/>
          <p:nvPr/>
        </p:nvGrpSpPr>
        <p:grpSpPr>
          <a:xfrm>
            <a:off x="798042" y="2929845"/>
            <a:ext cx="4993055" cy="2028797"/>
            <a:chOff x="1026642" y="2815545"/>
            <a:chExt cx="4993055" cy="20287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097471-2B2E-760B-361B-7088C380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698" y="2815545"/>
              <a:ext cx="3613999" cy="2028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AF36D7F-139E-0CE5-6D78-42F2FFAC378C}"/>
                </a:ext>
              </a:extLst>
            </p:cNvPr>
            <p:cNvSpPr/>
            <p:nvPr/>
          </p:nvSpPr>
          <p:spPr bwMode="auto">
            <a:xfrm>
              <a:off x="1026642" y="3627875"/>
              <a:ext cx="1573581" cy="592426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has unique icons</a:t>
              </a:r>
              <a:endPara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D13F8-C9E6-B18D-1FF1-4548406A5FAE}"/>
              </a:ext>
            </a:extLst>
          </p:cNvPr>
          <p:cNvGrpSpPr/>
          <p:nvPr/>
        </p:nvGrpSpPr>
        <p:grpSpPr>
          <a:xfrm>
            <a:off x="5791097" y="2955765"/>
            <a:ext cx="5905501" cy="1506409"/>
            <a:chOff x="5617663" y="3253436"/>
            <a:chExt cx="6498135" cy="16575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B3411F-E6D3-BF5F-2F64-99FCFCE0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633" y="3253436"/>
              <a:ext cx="4944165" cy="1657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5173454-B673-77B9-C368-73006319FE32}"/>
                </a:ext>
              </a:extLst>
            </p:cNvPr>
            <p:cNvSpPr/>
            <p:nvPr/>
          </p:nvSpPr>
          <p:spPr bwMode="auto">
            <a:xfrm flipH="1">
              <a:off x="5617663" y="3950165"/>
              <a:ext cx="2046788" cy="673622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Shortcut acts as pointer to storage location</a:t>
              </a:r>
              <a:endPara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72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835DB-4FA4-C029-DD5F-7E23B4B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268459"/>
            <a:ext cx="11087100" cy="449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BE7D5D-3291-2140-A077-A923B0C7066D}"/>
              </a:ext>
            </a:extLst>
          </p:cNvPr>
          <p:cNvSpPr/>
          <p:nvPr/>
        </p:nvSpPr>
        <p:spPr bwMode="auto">
          <a:xfrm>
            <a:off x="1164692" y="2307521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0052-A088-3262-3341-3441362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by Hand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1E809-FD83-9C49-4F82-DF9A3FE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1" y="1206975"/>
            <a:ext cx="8216900" cy="4619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942E8D-4DDA-81A2-5728-910E60696B57}"/>
              </a:ext>
            </a:extLst>
          </p:cNvPr>
          <p:cNvSpPr/>
          <p:nvPr/>
        </p:nvSpPr>
        <p:spPr bwMode="auto">
          <a:xfrm>
            <a:off x="2302261" y="3540772"/>
            <a:ext cx="819150" cy="523875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A800F-C86D-5760-F598-A5BFDCF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0" y="1163246"/>
            <a:ext cx="8324849" cy="4668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9A983-4A64-E6C2-9EFE-54A631A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10" y="1146071"/>
            <a:ext cx="8479102" cy="4789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F58D9A-370C-5CBF-D143-23C696518B79}"/>
              </a:ext>
            </a:extLst>
          </p:cNvPr>
          <p:cNvSpPr/>
          <p:nvPr/>
        </p:nvSpPr>
        <p:spPr bwMode="auto">
          <a:xfrm>
            <a:off x="2237953" y="3650486"/>
            <a:ext cx="655919" cy="333348"/>
          </a:xfrm>
          <a:prstGeom prst="rightArrow">
            <a:avLst/>
          </a:prstGeom>
          <a:solidFill>
            <a:schemeClr val="accent4"/>
          </a:solidFill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969FC-4DFF-CE48-8B9F-93BB727D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77" y="1122272"/>
            <a:ext cx="8558810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2B174-CC47-C74D-C188-70B7C072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277" y="1122272"/>
            <a:ext cx="8639542" cy="481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23DE1D-619E-C400-86ED-DD7FF917F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51" y="1116200"/>
            <a:ext cx="8639543" cy="492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79DD2-797A-37F1-BB8C-9FD5F2A767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98" b="4677"/>
          <a:stretch/>
        </p:blipFill>
        <p:spPr>
          <a:xfrm>
            <a:off x="314324" y="1059051"/>
            <a:ext cx="11942366" cy="497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64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85C6-64D4-616A-0AF9-50A84523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Shortcuts using Get Shortcuts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44DB-CEA8-4178-0433-20D25BF04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332229"/>
          </a:xfrm>
        </p:spPr>
        <p:txBody>
          <a:bodyPr/>
          <a:lstStyle/>
          <a:p>
            <a:r>
              <a:rPr lang="en-US" dirty="0"/>
              <a:t>You can inspect shortcuts in a lakehouse using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 Shortcuts</a:t>
            </a:r>
            <a:r>
              <a:rPr lang="en-US" dirty="0"/>
              <a:t> API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sz="2000" dirty="0"/>
              <a:t>{WORKSPACE_ID}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sz="2000" dirty="0"/>
              <a:t>{LAKEHOUSE_ID}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r>
              <a:rPr lang="en-US" dirty="0"/>
              <a:t>Returns JSON result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target</a:t>
            </a:r>
            <a:r>
              <a:rPr lang="en-US" dirty="0"/>
              <a:t> properties for source such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oneLake</a:t>
            </a:r>
            <a:r>
              <a:rPr lang="en-US" dirty="0"/>
              <a:t> 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adlsGen2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Inspecting JSON allow you to reverse engineer shortcuts created by hand</a:t>
            </a:r>
          </a:p>
          <a:p>
            <a:pPr lvl="1"/>
            <a:r>
              <a:rPr lang="en-US" dirty="0"/>
              <a:t>You can also capture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connectionId</a:t>
            </a:r>
            <a:r>
              <a:rPr lang="en-US" dirty="0"/>
              <a:t> from connections created by hand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E2380-BC69-F66F-214D-98A97668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7" y="2579728"/>
            <a:ext cx="4183516" cy="2837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31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6436-F8FF-8660-5216-A3229313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Classes for Shortcut Create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87701-B448-65AB-DC76-52189DE0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096610"/>
            <a:ext cx="5194469" cy="550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1607679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D52-397B-2D07-B6C1-FB2090F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FabricUserApi.CreateLakehouseShortcut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6807-ADDD-5CFE-894B-E150B3995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8540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executes HTTP POST request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Shortcut</a:t>
            </a:r>
            <a:r>
              <a:rPr lang="en-US" dirty="0"/>
              <a:t> API</a:t>
            </a:r>
          </a:p>
          <a:p>
            <a:pPr lvl="1"/>
            <a:r>
              <a:rPr lang="en-US" b="1" dirty="0"/>
              <a:t>POST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{WORKSPACE_ID}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{LAKEHOUSE_ID}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/shortcuts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CreateLakehouseShortcut</a:t>
            </a:r>
            <a:r>
              <a:rPr lang="en-US" dirty="0"/>
              <a:t>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LakehouseShortcutCreateRequest</a:t>
            </a:r>
            <a:r>
              <a:rPr lang="en-US" dirty="0"/>
              <a:t> instance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834DD-1BE7-BF7E-85E1-498E2EBC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0" y="4245400"/>
            <a:ext cx="7670801" cy="221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8C6D3-C329-3CE0-4F04-E12FAC5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60" y="2101619"/>
            <a:ext cx="11225827" cy="1395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3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56BE-5F12-07E5-99EA-B6902577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DC37-C900-8ECE-C59A-CF8DBB5D6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Creating shortcut to folder in lakehouse in a different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28F9-E887-F156-263D-5322AE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5" y="1705104"/>
            <a:ext cx="8599418" cy="222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CD0ED-EC3C-F906-E4EC-3E92C900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5" y="4650233"/>
            <a:ext cx="7095244" cy="2153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057BA5-FBDF-48AE-0D30-50AAF7AB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013" y="1966931"/>
            <a:ext cx="3728637" cy="1265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138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EB73-FD24-5FD8-9E98-AC4EBA8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1430-4F22-1FE1-DA2E-021C64ECA2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Creating shortcut to folder in ADLS Gen2 storage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files in shortcut folder as if they were native to this lakehouse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DB3-805C-E8A3-02D7-AA9C664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08" y="1661499"/>
            <a:ext cx="9182429" cy="220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8560-8689-E5F3-BA21-58932F61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4629545"/>
            <a:ext cx="7082592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88B7-598D-769D-85DD-55213533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59" y="2012299"/>
            <a:ext cx="3671739" cy="12576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93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BB0C-6119-B6C8-59B4-81990E4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Shortcuts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CFA8-97E7-5A8B-ACC4-951163D11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Creating shortcuts to tables from lakehouse in another workspace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now access the table shortcuts as if they were native tables in this lakehouse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0C33-D322-44E1-205F-88D992AC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38" y="1694118"/>
            <a:ext cx="7046104" cy="250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DCB2-D009-DA8D-AD93-C548910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8" y="4783490"/>
            <a:ext cx="5108215" cy="2020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C2F6F-93E3-267A-0CF9-3D92784F4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03" y="2201014"/>
            <a:ext cx="3330589" cy="1133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758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F0EB03-6182-2578-E9CD-1FB6A820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C# Classes in Services Folder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63D56-6066-3A4C-0A69-15436E344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974626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AzureAdTokenManager</a:t>
            </a:r>
            <a:r>
              <a:rPr lang="en-US" sz="2000" dirty="0"/>
              <a:t> - used to acquire access tokens from Azure AD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CustomerTenantBuilder</a:t>
            </a:r>
            <a:r>
              <a:rPr lang="en-US" sz="2000" dirty="0"/>
              <a:t> - contains high-level logic for provisioning customer tenants</a:t>
            </a:r>
          </a:p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6C0000"/>
                </a:solidFill>
              </a:rPr>
              <a:t>FabricUserApi</a:t>
            </a:r>
            <a:r>
              <a:rPr lang="en-US" sz="2000" dirty="0"/>
              <a:t> - used to execute HTTP requests to Fabric User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D589B-A21C-9CB4-6F6F-4B9C595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2" y="2359440"/>
            <a:ext cx="3970161" cy="39519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053D4-A910-CD41-5D5D-BF298A50A5CD}"/>
              </a:ext>
            </a:extLst>
          </p:cNvPr>
          <p:cNvSpPr/>
          <p:nvPr/>
        </p:nvSpPr>
        <p:spPr bwMode="auto">
          <a:xfrm>
            <a:off x="1275056" y="4660998"/>
            <a:ext cx="2601205" cy="7955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3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Demo7-CreateShortcut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551819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3199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805937" y="1191250"/>
            <a:ext cx="1521961" cy="5518197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409535" y="3412242"/>
            <a:ext cx="3923924" cy="1282543"/>
            <a:chOff x="2409141" y="3611959"/>
            <a:chExt cx="3923924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409141" y="3997662"/>
              <a:ext cx="2106553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Tables –Load Table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365335" y="1603717"/>
            <a:ext cx="3893664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B420B-DBEA-C730-F672-3C942ADDC294}"/>
              </a:ext>
            </a:extLst>
          </p:cNvPr>
          <p:cNvGrpSpPr/>
          <p:nvPr/>
        </p:nvGrpSpPr>
        <p:grpSpPr>
          <a:xfrm>
            <a:off x="2387569" y="4790228"/>
            <a:ext cx="3945893" cy="1335636"/>
            <a:chOff x="2387569" y="4790228"/>
            <a:chExt cx="3945893" cy="13356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157327-6ABA-26C5-1D1D-A71DE106A5E5}"/>
                </a:ext>
              </a:extLst>
            </p:cNvPr>
            <p:cNvGrpSpPr/>
            <p:nvPr/>
          </p:nvGrpSpPr>
          <p:grpSpPr>
            <a:xfrm>
              <a:off x="2387569" y="4790228"/>
              <a:ext cx="3945893" cy="1335636"/>
              <a:chOff x="2387175" y="4927599"/>
              <a:chExt cx="3945893" cy="133563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0D19001-284C-1F8E-3FB9-0C5C48FDF6F8}"/>
                  </a:ext>
                </a:extLst>
              </p:cNvPr>
              <p:cNvSpPr/>
              <p:nvPr/>
            </p:nvSpPr>
            <p:spPr bwMode="auto">
              <a:xfrm rot="16200000">
                <a:off x="4768006" y="4698172"/>
                <a:ext cx="1335636" cy="1794489"/>
              </a:xfrm>
              <a:prstGeom prst="rect">
                <a:avLst/>
              </a:prstGeom>
              <a:solidFill>
                <a:srgbClr val="CD7F32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bronze layer</a:t>
                </a:r>
              </a:p>
            </p:txBody>
          </p:sp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D20F58E0-B7BC-C750-3761-A0626FCE6F2C}"/>
                  </a:ext>
                </a:extLst>
              </p:cNvPr>
              <p:cNvSpPr/>
              <p:nvPr/>
            </p:nvSpPr>
            <p:spPr bwMode="auto">
              <a:xfrm>
                <a:off x="2387175" y="5422674"/>
                <a:ext cx="2063365" cy="416500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Create Shortcut API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24C689-9EAB-B7D9-CD1F-F36435FE6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019" b="13656"/>
            <a:stretch/>
          </p:blipFill>
          <p:spPr>
            <a:xfrm>
              <a:off x="4611759" y="4850822"/>
              <a:ext cx="1371932" cy="12402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241E6E-AD80-B31A-9931-18BC93C09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492" y="3504000"/>
            <a:ext cx="5057474" cy="3293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96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BABC-E833-50D4-F625-B281363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Demo7-CreateShortcut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9252-E5FB-9991-2D6B-7E13037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6" y="1047750"/>
            <a:ext cx="6414140" cy="504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089C6-1895-35F1-C3DC-E33824A4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89" y="1114425"/>
            <a:ext cx="4321736" cy="2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165B6-0D40-542F-5485-47E20C44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88" y="4107275"/>
            <a:ext cx="4314919" cy="243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54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BC7B-F29D-C31B-5FE5-79F2A76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36A6-7C76-3FD1-31E9-EC654781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00986"/>
          </a:xfrm>
        </p:spPr>
        <p:txBody>
          <a:bodyPr/>
          <a:lstStyle/>
          <a:p>
            <a:r>
              <a:rPr lang="en-US" dirty="0"/>
              <a:t>Fabric Data Factory provides two types of workspace items used to process ETL</a:t>
            </a:r>
          </a:p>
          <a:p>
            <a:pPr lvl="1"/>
            <a:r>
              <a:rPr lang="en-US" dirty="0"/>
              <a:t>Data Pipelines </a:t>
            </a:r>
            <a:r>
              <a:rPr lang="en-US" sz="1600" i="1" dirty="0"/>
              <a:t>(APIs coming soon)</a:t>
            </a:r>
            <a:endParaRPr lang="en-US" i="1" dirty="0"/>
          </a:p>
          <a:p>
            <a:pPr lvl="1"/>
            <a:r>
              <a:rPr lang="en-US" dirty="0"/>
              <a:t>Gen2 Dataflows </a:t>
            </a:r>
            <a:r>
              <a:rPr lang="en-US" sz="1600" i="1" dirty="0"/>
              <a:t>(APIs ETA TBD)</a:t>
            </a:r>
            <a:endParaRPr lang="en-US" i="1" dirty="0"/>
          </a:p>
          <a:p>
            <a:pPr>
              <a:spcBef>
                <a:spcPts val="2400"/>
              </a:spcBef>
            </a:pPr>
            <a:r>
              <a:rPr lang="en-US" dirty="0"/>
              <a:t>Data pipeline allows author to create workflows with ETL-related activity</a:t>
            </a:r>
          </a:p>
          <a:p>
            <a:pPr lvl="1"/>
            <a:r>
              <a:rPr lang="en-US" dirty="0"/>
              <a:t>Data pipeline is set of parameterized activities designed to ingest and transform data</a:t>
            </a:r>
          </a:p>
          <a:p>
            <a:pPr lvl="1"/>
            <a:r>
              <a:rPr lang="en-US" dirty="0"/>
              <a:t>Data pipeline often created to copy data into lakehouse</a:t>
            </a:r>
          </a:p>
          <a:p>
            <a:pPr lvl="1"/>
            <a:r>
              <a:rPr lang="en-US" dirty="0"/>
              <a:t>Fabric provides browse-based experience for authoring data pipelines</a:t>
            </a:r>
          </a:p>
          <a:p>
            <a:pPr lvl="1"/>
            <a:r>
              <a:rPr lang="en-US" dirty="0"/>
              <a:t>Item definition for data pipeline maintained in JSON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4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448F1A-14C6-A322-7FBC-E0B9DBAC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 Pipeline by Hand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70F58E-345F-FBA7-2D0F-98CF22ECC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62349"/>
          </a:xfrm>
        </p:spPr>
        <p:txBody>
          <a:bodyPr/>
          <a:lstStyle/>
          <a:p>
            <a:r>
              <a:rPr lang="en-US" dirty="0"/>
              <a:t>Step to create a new data pipeline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Copy data</a:t>
            </a:r>
            <a:r>
              <a:rPr lang="en-US" dirty="0"/>
              <a:t> activity and select a datasource</a:t>
            </a:r>
          </a:p>
        </p:txBody>
      </p:sp>
      <p:pic>
        <p:nvPicPr>
          <p:cNvPr id="1034" name="Picture 10" descr="Screenshot showing the selection of the Azure Blob Storage data source type in the copy assistant on the Choose data source tab.">
            <a:extLst>
              <a:ext uri="{FF2B5EF4-FFF2-40B4-BE49-F238E27FC236}">
                <a16:creationId xmlns:a16="http://schemas.microsoft.com/office/drawing/2014/main" id="{DA7E842F-9B63-CD39-8B9A-214814E5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11" y="4404181"/>
            <a:ext cx="5043958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showing the selection of the Copy data activity from the new pipeline start page.">
            <a:extLst>
              <a:ext uri="{FF2B5EF4-FFF2-40B4-BE49-F238E27FC236}">
                <a16:creationId xmlns:a16="http://schemas.microsoft.com/office/drawing/2014/main" id="{8B529330-5BEC-802B-61D9-2BE20C14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4404181"/>
            <a:ext cx="4425027" cy="2399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reenshot showing the selection of the Data Factory experience.">
            <a:extLst>
              <a:ext uri="{FF2B5EF4-FFF2-40B4-BE49-F238E27FC236}">
                <a16:creationId xmlns:a16="http://schemas.microsoft.com/office/drawing/2014/main" id="{E87219DA-C5A0-19E3-1DF4-C10CB407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4" y="1773221"/>
            <a:ext cx="2554287" cy="1670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8844F-BDC0-2E56-80BE-4B6BC7A63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177" y="1752516"/>
            <a:ext cx="2554288" cy="1712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1CDCD-9ADF-0F66-32AD-C8752CE8D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831" y="1773221"/>
            <a:ext cx="2201503" cy="1670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3796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18B0-B07E-65B1-1BE6-E7E556F9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Authoring Data Pipelines by Hand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713E-81ED-8E27-5546-A8F617B7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0" y="1296928"/>
            <a:ext cx="10000264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B3B3-0D3D-CA0F-C758-7C18D418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0" y="1292077"/>
            <a:ext cx="9969304" cy="494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24328-C9E2-1391-7C6D-A9B45CBD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9" y="1296728"/>
            <a:ext cx="10031225" cy="492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A517C-C29E-4280-4002-D2B3C7CA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38" y="1296528"/>
            <a:ext cx="10006456" cy="4947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CAF0A-846D-E636-C89C-70836BBA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38" y="1284343"/>
            <a:ext cx="10006456" cy="4953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D0E287A-4FAD-C823-F9CA-415CC9E04F7C}"/>
              </a:ext>
            </a:extLst>
          </p:cNvPr>
          <p:cNvSpPr/>
          <p:nvPr/>
        </p:nvSpPr>
        <p:spPr bwMode="auto">
          <a:xfrm>
            <a:off x="3354646" y="1307092"/>
            <a:ext cx="635068" cy="207039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CC500E-DA91-9E24-300E-6F9CB7DF8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93" y="1278351"/>
            <a:ext cx="10049801" cy="494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02163C5A-E255-DFA2-3B05-3A058DF31453}"/>
              </a:ext>
            </a:extLst>
          </p:cNvPr>
          <p:cNvSpPr/>
          <p:nvPr/>
        </p:nvSpPr>
        <p:spPr bwMode="auto">
          <a:xfrm>
            <a:off x="2504153" y="1501481"/>
            <a:ext cx="943897" cy="422786"/>
          </a:xfrm>
          <a:prstGeom prst="leftArrow">
            <a:avLst>
              <a:gd name="adj1" fmla="val 65385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939EFD-C93C-CADB-0581-56CED25DA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98" y="1268863"/>
            <a:ext cx="9721619" cy="4966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B7184-AA3E-F721-8758-2B565753415F}"/>
              </a:ext>
            </a:extLst>
          </p:cNvPr>
          <p:cNvGrpSpPr/>
          <p:nvPr/>
        </p:nvGrpSpPr>
        <p:grpSpPr>
          <a:xfrm>
            <a:off x="679696" y="1175753"/>
            <a:ext cx="11052605" cy="5476155"/>
            <a:chOff x="1729904" y="1470275"/>
            <a:chExt cx="11052605" cy="54761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8DD7F-B74F-A9BF-0671-2EEA90E0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9904" y="1470275"/>
              <a:ext cx="11052605" cy="5476155"/>
            </a:xfrm>
            <a:prstGeom prst="rect">
              <a:avLst/>
            </a:prstGeom>
          </p:spPr>
        </p:pic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27C3B0FD-36FB-E307-9A31-1D5A2FCA96C1}"/>
                </a:ext>
              </a:extLst>
            </p:cNvPr>
            <p:cNvSpPr/>
            <p:nvPr/>
          </p:nvSpPr>
          <p:spPr bwMode="auto">
            <a:xfrm>
              <a:off x="3677265" y="1760380"/>
              <a:ext cx="943897" cy="422786"/>
            </a:xfrm>
            <a:prstGeom prst="leftArrow">
              <a:avLst>
                <a:gd name="adj1" fmla="val 65385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79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BF73-334A-67A0-568F-E080A33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CopySalesData.json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24CB-A920-B6BB-8322-6385B5A91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has data pipeline template for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CopySalesData.json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Template file has substitution placeholders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{CONNECTION_ID</a:t>
            </a:r>
            <a:r>
              <a:rPr lang="en-US" dirty="0"/>
              <a:t>},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{WORKSPACE_ID}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{LAKEHOUSE_ID}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2510D-E513-A5F1-922B-A5098805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0" y="2143126"/>
            <a:ext cx="2144333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2710F-FF42-6F77-9459-9C1B1C159092}"/>
              </a:ext>
            </a:extLst>
          </p:cNvPr>
          <p:cNvGrpSpPr/>
          <p:nvPr/>
        </p:nvGrpSpPr>
        <p:grpSpPr>
          <a:xfrm>
            <a:off x="3508934" y="2143126"/>
            <a:ext cx="4580408" cy="4552950"/>
            <a:chOff x="3508934" y="2143126"/>
            <a:chExt cx="4580408" cy="4552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5B604A-EC69-52DD-2FF7-37D9FF1D3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614" y="2143126"/>
              <a:ext cx="3638728" cy="455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D63F713-9367-E6E8-5F6E-D9255B8876A5}"/>
                </a:ext>
              </a:extLst>
            </p:cNvPr>
            <p:cNvSpPr/>
            <p:nvPr/>
          </p:nvSpPr>
          <p:spPr bwMode="auto">
            <a:xfrm>
              <a:off x="3508934" y="3743325"/>
              <a:ext cx="838200" cy="40005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B9903-CDDE-1CB1-C688-CFEDC2507BB7}"/>
              </a:ext>
            </a:extLst>
          </p:cNvPr>
          <p:cNvGrpSpPr/>
          <p:nvPr/>
        </p:nvGrpSpPr>
        <p:grpSpPr>
          <a:xfrm>
            <a:off x="7627393" y="4550752"/>
            <a:ext cx="1447191" cy="1989277"/>
            <a:chOff x="7627393" y="4550752"/>
            <a:chExt cx="1447191" cy="198927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EFA7C007-B01F-83CA-D78E-D80A7AE88336}"/>
                </a:ext>
              </a:extLst>
            </p:cNvPr>
            <p:cNvSpPr/>
            <p:nvPr/>
          </p:nvSpPr>
          <p:spPr bwMode="auto">
            <a:xfrm flipH="1">
              <a:off x="7943726" y="6313007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EC51D3E-BB9C-6765-ED11-2EB1C9E6FCBB}"/>
                </a:ext>
              </a:extLst>
            </p:cNvPr>
            <p:cNvSpPr/>
            <p:nvPr/>
          </p:nvSpPr>
          <p:spPr bwMode="auto">
            <a:xfrm flipH="1">
              <a:off x="7843878" y="6430722"/>
              <a:ext cx="1130858" cy="109307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6E9595-0CFB-E2A8-0F14-C6C262AE5AA4}"/>
                </a:ext>
              </a:extLst>
            </p:cNvPr>
            <p:cNvSpPr/>
            <p:nvPr/>
          </p:nvSpPr>
          <p:spPr bwMode="auto">
            <a:xfrm flipH="1">
              <a:off x="7627393" y="4550752"/>
              <a:ext cx="1130858" cy="216742"/>
            </a:xfrm>
            <a:prstGeom prst="rightArrow">
              <a:avLst>
                <a:gd name="adj1" fmla="val 61034"/>
                <a:gd name="adj2" fmla="val 8424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703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23E-E907-F1C6-1B23-EEA6AF2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Data Pipeline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53F0-693D-2C32-B44A-34591AF59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3929"/>
            <a:ext cx="11604521" cy="4085734"/>
          </a:xfrm>
        </p:spPr>
        <p:txBody>
          <a:bodyPr/>
          <a:lstStyle/>
          <a:p>
            <a:r>
              <a:rPr lang="en-US" dirty="0"/>
              <a:t>Data pipeline created by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 with an item definition</a:t>
            </a:r>
          </a:p>
          <a:p>
            <a:pPr lvl="1"/>
            <a:r>
              <a:rPr lang="en-US" dirty="0"/>
              <a:t>Data pipeline item definition contains single part with path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pipeline-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content.json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GetDataPipelineCreateRequest</a:t>
            </a:r>
            <a:r>
              <a:rPr lang="en-US" sz="1600" dirty="0"/>
              <a:t> method substitutes placeholders with IDs for connection, workspace and lakehouse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-9525">
              <a:buNone/>
            </a:pPr>
            <a:endParaRPr lang="en-US" sz="2200" dirty="0"/>
          </a:p>
          <a:p>
            <a:pPr lvl="1"/>
            <a:r>
              <a:rPr lang="en-US" sz="1600" dirty="0"/>
              <a:t>Here’s what the JSON request body that is sent across the network looks when calling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0C4F5-6907-9FEB-9C0D-C4BC8A64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8" y="2379610"/>
            <a:ext cx="8640713" cy="2422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6685D-F9BF-F5D6-C69A-56A2A2DC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38" y="5328713"/>
            <a:ext cx="5071928" cy="1475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734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76A3-37F0-BFCF-CA4F-CBAD3885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Pipelines using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0CB00-7B87-AE6C-2502-1F5A9D77A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3176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Demo8-CreateDataPipeline</a:t>
            </a:r>
            <a:r>
              <a:rPr lang="en-US" dirty="0"/>
              <a:t> creates &amp; runs data pipeline to copy files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staging</a:t>
            </a:r>
            <a:r>
              <a:rPr lang="en-US" dirty="0"/>
              <a:t> lakehouse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RunDataPipeLine</a:t>
            </a:r>
            <a:r>
              <a:rPr lang="en-US" dirty="0"/>
              <a:t> runs data pipeline by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Job Scheduler - Run On Demand Item Job</a:t>
            </a:r>
            <a:endParaRPr lang="en-US" dirty="0"/>
          </a:p>
          <a:p>
            <a:pPr lvl="1"/>
            <a:r>
              <a:rPr lang="en-US" dirty="0"/>
              <a:t>POST request sent with query string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=Pipeline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AD262-41D5-BAF6-26F4-459A7FA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9" y="1705760"/>
            <a:ext cx="9903636" cy="2169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D3C6C-D6B1-596C-F588-D681E0EF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89" y="4984496"/>
            <a:ext cx="10469436" cy="1819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107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E954-FB3B-70BF-7CF5-BA338D55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Demo8-CreateDataPipline Provisioning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4AAF2-5079-A3CD-9944-CAB34A28E84C}"/>
              </a:ext>
            </a:extLst>
          </p:cNvPr>
          <p:cNvSpPr/>
          <p:nvPr/>
        </p:nvSpPr>
        <p:spPr>
          <a:xfrm>
            <a:off x="3365498" y="1191250"/>
            <a:ext cx="7688868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73152" bIns="91440" rtlCol="0" anchor="b"/>
          <a:lstStyle/>
          <a:p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66254-0659-042B-5145-43461152BF9A}"/>
              </a:ext>
            </a:extLst>
          </p:cNvPr>
          <p:cNvSpPr/>
          <p:nvPr/>
        </p:nvSpPr>
        <p:spPr bwMode="auto">
          <a:xfrm>
            <a:off x="4174499" y="3053533"/>
            <a:ext cx="2346438" cy="182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 - Staging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49212-C497-0DFC-335F-1C2CE6D94DAB}"/>
              </a:ext>
            </a:extLst>
          </p:cNvPr>
          <p:cNvSpPr/>
          <p:nvPr/>
        </p:nvSpPr>
        <p:spPr>
          <a:xfrm>
            <a:off x="605912" y="1191250"/>
            <a:ext cx="1521961" cy="41545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75952-993F-4F7E-428A-EE4AB0CE05B5}"/>
              </a:ext>
            </a:extLst>
          </p:cNvPr>
          <p:cNvSpPr/>
          <p:nvPr/>
        </p:nvSpPr>
        <p:spPr bwMode="auto">
          <a:xfrm>
            <a:off x="4174499" y="1280792"/>
            <a:ext cx="2346438" cy="1711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Warehouse - Sales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EBCCE-4702-A49C-7182-097D3C12EFBC}"/>
              </a:ext>
            </a:extLst>
          </p:cNvPr>
          <p:cNvGrpSpPr/>
          <p:nvPr/>
        </p:nvGrpSpPr>
        <p:grpSpPr>
          <a:xfrm>
            <a:off x="2169651" y="3412242"/>
            <a:ext cx="4163808" cy="1282543"/>
            <a:chOff x="2169257" y="3611959"/>
            <a:chExt cx="4163808" cy="128254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D8200C-F641-94C0-23D0-1744B19CACF9}"/>
                </a:ext>
              </a:extLst>
            </p:cNvPr>
            <p:cNvSpPr/>
            <p:nvPr/>
          </p:nvSpPr>
          <p:spPr bwMode="auto">
            <a:xfrm>
              <a:off x="2169257" y="3997662"/>
              <a:ext cx="234643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Create &amp; Run Data Pipeline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787632-C401-AD06-A6CC-7BDE839E83E7}"/>
                </a:ext>
              </a:extLst>
            </p:cNvPr>
            <p:cNvGrpSpPr/>
            <p:nvPr/>
          </p:nvGrpSpPr>
          <p:grpSpPr>
            <a:xfrm>
              <a:off x="4538576" y="3611959"/>
              <a:ext cx="1794489" cy="1282543"/>
              <a:chOff x="4538576" y="3611959"/>
              <a:chExt cx="1794489" cy="128254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641F4B-1784-2DD7-BE9C-7B4AC44F9CD4}"/>
                  </a:ext>
                </a:extLst>
              </p:cNvPr>
              <p:cNvSpPr/>
              <p:nvPr/>
            </p:nvSpPr>
            <p:spPr bwMode="auto">
              <a:xfrm rot="16200000">
                <a:off x="4794549" y="3355986"/>
                <a:ext cx="1282543" cy="1794489"/>
              </a:xfrm>
              <a:prstGeom prst="rect">
                <a:avLst/>
              </a:prstGeom>
              <a:solidFill>
                <a:schemeClr val="bg1">
                  <a:lumMod val="75000"/>
                  <a:alpha val="50196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Silver layer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6433A4-CF2A-B055-F36C-6F67B9EFA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0213" y="3672218"/>
                <a:ext cx="1363083" cy="11891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334321-D88A-7FF0-E657-B453781FBE80}"/>
              </a:ext>
            </a:extLst>
          </p:cNvPr>
          <p:cNvGrpSpPr/>
          <p:nvPr/>
        </p:nvGrpSpPr>
        <p:grpSpPr>
          <a:xfrm>
            <a:off x="2169651" y="1603717"/>
            <a:ext cx="4089348" cy="1320436"/>
            <a:chOff x="2379006" y="1794932"/>
            <a:chExt cx="3893664" cy="13204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11C03-1436-D87F-7EE8-D9988C77960F}"/>
                </a:ext>
              </a:extLst>
            </p:cNvPr>
            <p:cNvSpPr/>
            <p:nvPr/>
          </p:nvSpPr>
          <p:spPr bwMode="auto">
            <a:xfrm>
              <a:off x="2379006" y="2227385"/>
              <a:ext cx="2136688" cy="448836"/>
            </a:xfrm>
            <a:prstGeom prst="rightArrow">
              <a:avLst>
                <a:gd name="adj1" fmla="val 76034"/>
                <a:gd name="adj2" fmla="val 50000"/>
              </a:avLst>
            </a:prstGeom>
            <a:solidFill>
              <a:srgbClr val="8A0000"/>
            </a:solidFill>
            <a:ln w="1905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SQL Commands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F93434-A513-7923-75EB-45EB4C96B375}"/>
                </a:ext>
              </a:extLst>
            </p:cNvPr>
            <p:cNvGrpSpPr/>
            <p:nvPr/>
          </p:nvGrpSpPr>
          <p:grpSpPr>
            <a:xfrm>
              <a:off x="4541504" y="1794932"/>
              <a:ext cx="1731166" cy="1320436"/>
              <a:chOff x="4541504" y="1794932"/>
              <a:chExt cx="1731166" cy="132043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D4CA2B-975D-FC94-20D2-920FFF378710}"/>
                  </a:ext>
                </a:extLst>
              </p:cNvPr>
              <p:cNvSpPr/>
              <p:nvPr/>
            </p:nvSpPr>
            <p:spPr bwMode="auto">
              <a:xfrm rot="16200000">
                <a:off x="4746869" y="1589567"/>
                <a:ext cx="1320436" cy="1731166"/>
              </a:xfrm>
              <a:prstGeom prst="rect">
                <a:avLst/>
              </a:prstGeom>
              <a:solidFill>
                <a:srgbClr val="CDAA35">
                  <a:alpha val="50196"/>
                </a:srgb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Gold layer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F2840D-0310-1BC2-BCD1-0494A6E21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006" y="1864118"/>
                <a:ext cx="1353617" cy="11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835646-F877-EAF4-AA71-D329643F3FDB}"/>
              </a:ext>
            </a:extLst>
          </p:cNvPr>
          <p:cNvGrpSpPr/>
          <p:nvPr/>
        </p:nvGrpSpPr>
        <p:grpSpPr>
          <a:xfrm>
            <a:off x="7034492" y="1289116"/>
            <a:ext cx="2885985" cy="1703333"/>
            <a:chOff x="6899251" y="1317011"/>
            <a:chExt cx="3279117" cy="19353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FFB52-1C35-9E28-D5AD-F00FBAAE2C00}"/>
                </a:ext>
              </a:extLst>
            </p:cNvPr>
            <p:cNvSpPr/>
            <p:nvPr/>
          </p:nvSpPr>
          <p:spPr bwMode="auto">
            <a:xfrm>
              <a:off x="6899251" y="1317011"/>
              <a:ext cx="3279117" cy="1935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Semantic Model</a:t>
              </a:r>
              <a:endParaRPr lang="en-US" sz="9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76D-6780-2BA0-D140-BEB639C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2689" y="1593883"/>
              <a:ext cx="3275678" cy="1658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FA142-B88F-71C4-BB6F-432280665CC2}"/>
              </a:ext>
            </a:extLst>
          </p:cNvPr>
          <p:cNvGrpSpPr/>
          <p:nvPr/>
        </p:nvGrpSpPr>
        <p:grpSpPr>
          <a:xfrm>
            <a:off x="9996913" y="1532794"/>
            <a:ext cx="879526" cy="1202580"/>
            <a:chOff x="9505300" y="1522961"/>
            <a:chExt cx="879526" cy="1202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0B4AF7-F644-5AC5-7C47-2577A0CFEEC4}"/>
                </a:ext>
              </a:extLst>
            </p:cNvPr>
            <p:cNvGrpSpPr/>
            <p:nvPr/>
          </p:nvGrpSpPr>
          <p:grpSpPr>
            <a:xfrm>
              <a:off x="9505300" y="1522961"/>
              <a:ext cx="879526" cy="480682"/>
              <a:chOff x="8375373" y="3545699"/>
              <a:chExt cx="1172717" cy="640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E05ECF4-E477-28E8-98B7-43DEE535AEA7}"/>
                  </a:ext>
                </a:extLst>
              </p:cNvPr>
              <p:cNvGrpSpPr/>
              <p:nvPr/>
            </p:nvGrpSpPr>
            <p:grpSpPr>
              <a:xfrm>
                <a:off x="8907172" y="3545699"/>
                <a:ext cx="640918" cy="640918"/>
                <a:chOff x="10453309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7DB804-1B82-D756-530A-F567B4DA3D93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CEB4CC65-ED62-CF7F-E88A-3324DDBB2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032DF1-13FF-B625-CD7E-2EB1EEC6B760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CB96105-2B6D-6804-F427-C3F2550E1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5373" y="3896653"/>
                <a:ext cx="538432" cy="238359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0A53F1-EA10-8349-683E-9133FA5CACD4}"/>
                </a:ext>
              </a:extLst>
            </p:cNvPr>
            <p:cNvGrpSpPr/>
            <p:nvPr/>
          </p:nvGrpSpPr>
          <p:grpSpPr>
            <a:xfrm>
              <a:off x="9517968" y="2244859"/>
              <a:ext cx="866858" cy="480682"/>
              <a:chOff x="8392264" y="5491479"/>
              <a:chExt cx="1155826" cy="6409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8AF8203-2B10-571E-91D8-97F90F7978A6}"/>
                  </a:ext>
                </a:extLst>
              </p:cNvPr>
              <p:cNvGrpSpPr/>
              <p:nvPr/>
            </p:nvGrpSpPr>
            <p:grpSpPr>
              <a:xfrm>
                <a:off x="8907172" y="5491479"/>
                <a:ext cx="640918" cy="640918"/>
                <a:chOff x="10453309" y="3176803"/>
                <a:chExt cx="640918" cy="64091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5666D-862C-F981-B69D-E19D0D16E66B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B155199C-E3BA-28D9-C8F1-B0BD7EBDC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E80D99-31D2-078F-01F7-218BE46B7364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7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A0E76-8B95-B7D9-53BD-60D380433095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 flipV="1">
                <a:off x="8392264" y="5678641"/>
                <a:ext cx="514908" cy="13329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A967608-B8EA-2D43-B3D3-4D22E79C5F55}"/>
              </a:ext>
            </a:extLst>
          </p:cNvPr>
          <p:cNvSpPr/>
          <p:nvPr/>
        </p:nvSpPr>
        <p:spPr bwMode="auto">
          <a:xfrm rot="5400000">
            <a:off x="5922040" y="1971395"/>
            <a:ext cx="1711657" cy="3304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AE7B2-F134-AF04-1C0A-37B284C07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119" y="3264776"/>
            <a:ext cx="4681105" cy="3433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61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5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ECCA-23E9-373F-E6E2-371A4C21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Demo8-CreateDataPipline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E0E1F-6F54-9AE1-2E8A-8B372E52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" y="1076325"/>
            <a:ext cx="7254542" cy="555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FD356-042E-CC2B-188B-E87D3AE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56" y="1162050"/>
            <a:ext cx="4015016" cy="2945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5922A-13EA-351C-EE08-3AF12CCA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56" y="4364451"/>
            <a:ext cx="4015016" cy="2264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63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06EA-5161-F255-D0F0-A83D337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Acquiring Access Tokens using MSAL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5B4D-0A1E-FEB3-56E0-F6092CA21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434821"/>
          </a:xfrm>
        </p:spPr>
        <p:txBody>
          <a:bodyPr/>
          <a:lstStyle/>
          <a:p>
            <a:r>
              <a:rPr lang="en-US" dirty="0"/>
              <a:t>Leverage Microsoft Authorization Libraries (MSAL)</a:t>
            </a:r>
          </a:p>
          <a:p>
            <a:pPr lvl="1"/>
            <a:r>
              <a:rPr lang="en-US" dirty="0"/>
              <a:t>Used for authentication and access token acquisition</a:t>
            </a:r>
          </a:p>
          <a:p>
            <a:pPr lvl="1"/>
            <a:r>
              <a:rPr lang="en-US" dirty="0"/>
              <a:t>MSAL libraries provide developer productivity while supporting Microsoft security best practices</a:t>
            </a:r>
          </a:p>
          <a:p>
            <a:pPr lvl="1"/>
            <a:r>
              <a:rPr lang="en-US" dirty="0"/>
              <a:t>MSAL libraries provide support for caching access tokens and refresh tokens behind the scenes</a:t>
            </a:r>
          </a:p>
          <a:p>
            <a:pPr lvl="1"/>
            <a:r>
              <a:rPr lang="en-US" dirty="0"/>
              <a:t>More info at </a:t>
            </a:r>
            <a:r>
              <a:rPr lang="en-US" sz="1600" b="1" dirty="0">
                <a:hlinkClick r:id="rId2"/>
              </a:rPr>
              <a:t>https://learn.microsoft.com/en-us/entra/identity-platform/msal-overview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MSAL libraries on other platforms</a:t>
            </a:r>
          </a:p>
          <a:p>
            <a:pPr lvl="1">
              <a:spcAft>
                <a:spcPts val="400"/>
              </a:spcAft>
            </a:pPr>
            <a:r>
              <a:rPr lang="en-US" dirty="0">
                <a:hlinkClick r:id="rId3"/>
              </a:rPr>
              <a:t>MSAL.NET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4"/>
              </a:rPr>
              <a:t>MSAL for Android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5"/>
              </a:rPr>
              <a:t>MSAL Angular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6"/>
              </a:rPr>
              <a:t>MSAL for iOS and macOS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7"/>
              </a:rPr>
              <a:t>MSAL Java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8"/>
              </a:rPr>
              <a:t>MSAL.js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9"/>
              </a:rPr>
              <a:t>MSAL Node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0"/>
              </a:rPr>
              <a:t>MSAL Python</a:t>
            </a:r>
            <a:endParaRPr lang="en-US" dirty="0"/>
          </a:p>
          <a:p>
            <a:pPr lvl="1">
              <a:spcAft>
                <a:spcPts val="400"/>
              </a:spcAft>
            </a:pPr>
            <a:r>
              <a:rPr lang="en-US" dirty="0">
                <a:hlinkClick r:id="rId11"/>
              </a:rPr>
              <a:t>MSAL React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18EDD-CF41-5806-ABB6-0E1FC3903A67}"/>
              </a:ext>
            </a:extLst>
          </p:cNvPr>
          <p:cNvSpPr txBox="1"/>
          <p:nvPr/>
        </p:nvSpPr>
        <p:spPr>
          <a:xfrm>
            <a:off x="5621866" y="3105546"/>
            <a:ext cx="5714834" cy="21267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400" dirty="0"/>
              <a:t>MSAL libraries provide support for…</a:t>
            </a:r>
            <a:endParaRPr lang="en-US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Single-page apps (JavaScript)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Mobile and native applications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dirty="0"/>
              <a:t>Daemons and server-side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16560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013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Real Time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67664043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0EBE-EEEE-DFE0-1362-E99C1ADB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Analytics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B746D-39AF-AC39-2D1C-D9AF4D415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4096"/>
          </a:xfrm>
        </p:spPr>
        <p:txBody>
          <a:bodyPr/>
          <a:lstStyle/>
          <a:p>
            <a:r>
              <a:rPr lang="en-US" dirty="0"/>
              <a:t>Kusto Databases and KQL</a:t>
            </a:r>
          </a:p>
          <a:p>
            <a:pPr lvl="1"/>
            <a:r>
              <a:rPr lang="en-US" dirty="0"/>
              <a:t>Handles large volumes of data </a:t>
            </a:r>
          </a:p>
          <a:p>
            <a:pPr lvl="1"/>
            <a:r>
              <a:rPr lang="en-US" dirty="0">
                <a:solidFill>
                  <a:srgbClr val="161616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eal-time analytics and exploration over large tables</a:t>
            </a:r>
          </a:p>
          <a:p>
            <a:pPr lvl="1"/>
            <a:r>
              <a:rPr lang="en-US" dirty="0">
                <a:solidFill>
                  <a:srgbClr val="161616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Ingesting real-time data streams</a:t>
            </a:r>
          </a:p>
          <a:p>
            <a:pPr lvl="1"/>
            <a:r>
              <a:rPr lang="en-US" dirty="0"/>
              <a:t>Ingest, process, and analyze data in near real-time</a:t>
            </a:r>
          </a:p>
          <a:p>
            <a:endParaRPr lang="en-US" dirty="0"/>
          </a:p>
          <a:p>
            <a:r>
              <a:rPr lang="en-US" dirty="0"/>
              <a:t>What is ADX?</a:t>
            </a:r>
          </a:p>
          <a:p>
            <a:endParaRPr lang="en-US" dirty="0"/>
          </a:p>
          <a:p>
            <a:r>
              <a:rPr lang="en-US" dirty="0"/>
              <a:t>Migrating from ADX to Fabric</a:t>
            </a:r>
          </a:p>
        </p:txBody>
      </p:sp>
    </p:spTree>
    <p:extLst>
      <p:ext uri="{BB962C8B-B14F-4D97-AF65-F5344CB8AC3E}">
        <p14:creationId xmlns:p14="http://schemas.microsoft.com/office/powerpoint/2010/main" val="3384202351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6005-1D51-5E48-C14A-149D5C96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Analytics Solutions in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B06D-1118-A53A-1D1A-8530F0DF6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dirty="0" err="1"/>
              <a:t>Eventhouse</a:t>
            </a:r>
            <a:endParaRPr lang="en-US" dirty="0"/>
          </a:p>
          <a:p>
            <a:pPr lvl="1"/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Eventhouse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is </a:t>
            </a:r>
            <a:r>
              <a:rPr lang="en-US" b="0" i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 collection of </a:t>
            </a:r>
            <a:r>
              <a:rPr lang="en-US" dirty="0"/>
              <a:t>KQLDatabase instances</a:t>
            </a:r>
          </a:p>
          <a:p>
            <a:pPr lvl="1"/>
            <a:r>
              <a:rPr lang="en-US" dirty="0"/>
              <a:t>Storage solution for streaming data in Fabric and for semi-structured data and free text analysis</a:t>
            </a:r>
          </a:p>
          <a:p>
            <a:r>
              <a:rPr lang="en-US" dirty="0"/>
              <a:t>Eventstream</a:t>
            </a:r>
          </a:p>
          <a:p>
            <a:pPr lvl="1"/>
            <a:r>
              <a:rPr lang="en-US" dirty="0"/>
              <a:t>Capture, transform, and route real-time events</a:t>
            </a:r>
          </a:p>
          <a:p>
            <a:pPr lvl="1"/>
            <a:r>
              <a:rPr lang="en-US" dirty="0"/>
              <a:t>Eventstream has source(s), destination(s) and optionally event processor for transformations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0645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619594180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Power BI Embedding on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Developing with Power BI Embedding on Fabric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User-Owns-Data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App-Owns-Data Embedding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Generating Embed Tokens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Power BI Embedding Roadmap</a:t>
            </a:r>
          </a:p>
        </p:txBody>
      </p:sp>
    </p:spTree>
    <p:extLst>
      <p:ext uri="{BB962C8B-B14F-4D97-AF65-F5344CB8AC3E}">
        <p14:creationId xmlns:p14="http://schemas.microsoft.com/office/powerpoint/2010/main" val="4112321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8AAF-3422-8854-A435-F75D6A2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C5B5-0539-810A-E312-DAF3DE00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16922"/>
          </a:xfrm>
        </p:spPr>
        <p:txBody>
          <a:bodyPr/>
          <a:lstStyle/>
          <a:p>
            <a:r>
              <a:rPr lang="en-US" dirty="0"/>
              <a:t>Power BI Embedding allow developer to surface reports in custom applications</a:t>
            </a:r>
          </a:p>
          <a:p>
            <a:pPr lvl="1"/>
            <a:r>
              <a:rPr lang="en-US" dirty="0"/>
              <a:t>Power BI embedding has been supported for years – </a:t>
            </a:r>
            <a:r>
              <a:rPr lang="en-US" i="1" dirty="0"/>
              <a:t>it is a mature development platform</a:t>
            </a:r>
          </a:p>
          <a:p>
            <a:pPr lvl="1"/>
            <a:r>
              <a:rPr lang="en-US" dirty="0"/>
              <a:t>Developer required to interact with Azure AD and Power BI REST API to acquire tokens and report metadata</a:t>
            </a:r>
          </a:p>
          <a:p>
            <a:pPr lvl="1"/>
            <a:r>
              <a:rPr lang="en-US" dirty="0"/>
              <a:t>Developer required to write client-side code in JavaScript or TypeScript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powerbi.js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Embedding applications often developed using popular JavaScript frameworks such as React and Angular</a:t>
            </a:r>
          </a:p>
          <a:p>
            <a:pPr lvl="1"/>
            <a:r>
              <a:rPr lang="en-US" dirty="0"/>
              <a:t>There are two types Embedding: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User-Owns-Data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App-Owns-Data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User-Owns-Data Embedding</a:t>
            </a:r>
            <a:r>
              <a:rPr lang="en-US" dirty="0"/>
              <a:t> (aka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Embed for your organization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Reports embedding using Azure AD access token for current user</a:t>
            </a:r>
          </a:p>
          <a:p>
            <a:pPr lvl="1"/>
            <a:r>
              <a:rPr lang="en-US" dirty="0"/>
              <a:t>Users must have Azure AD work and school account and a Power BI License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App-Owns-Data Embedding</a:t>
            </a:r>
            <a:r>
              <a:rPr lang="en-US" dirty="0"/>
              <a:t> (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aka Embed for your customer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Developer can use any identity provider – external </a:t>
            </a:r>
            <a:r>
              <a:rPr lang="en-US" i="1" dirty="0"/>
              <a:t>users are unknown to Azure AD and Fabric</a:t>
            </a:r>
          </a:p>
          <a:p>
            <a:pPr lvl="1"/>
            <a:r>
              <a:rPr lang="en-US" dirty="0"/>
              <a:t>Developer responsible for designing/implementing custom authorization layer</a:t>
            </a:r>
          </a:p>
          <a:p>
            <a:pPr lvl="1"/>
            <a:r>
              <a:rPr lang="en-US" dirty="0"/>
              <a:t>Reports embedded in browser using embed token generated by developer with Power BI REST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1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8965B-F4AD-752B-42BD-FE9A53E7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Getting Data Required for User-Owns-Data Embedding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8377C-BADD-43B8-DE20-537B739F3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531462"/>
          </a:xfrm>
        </p:spPr>
        <p:txBody>
          <a:bodyPr/>
          <a:lstStyle/>
          <a:p>
            <a:r>
              <a:rPr lang="en-US" dirty="0"/>
              <a:t>Client-side code implementing report embedding needs the following data</a:t>
            </a:r>
          </a:p>
          <a:p>
            <a:endParaRPr lang="en-US" dirty="0"/>
          </a:p>
          <a:p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User-Owns-Data embedding requires Azure AD access token and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TokenType.Aad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3AF73-22B2-2A19-7784-2E8675E4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77" y="1704520"/>
            <a:ext cx="3606323" cy="11709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6B6BA-16EA-A133-F9FD-6819E20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77" y="3589868"/>
            <a:ext cx="11342728" cy="29442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187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36D-DE74-7C92-A1E1-EE899B67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WebPageGenerator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25C3-C1C7-88FF-AAE2-F5FE2DFC7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implements simple testing process for embedding reports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WebPageGenerator</a:t>
            </a:r>
            <a:r>
              <a:rPr lang="en-US" dirty="0"/>
              <a:t> class generates and launches HTML pages on local file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A0D7-DB92-EF1F-580E-5CC7B27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35" y="1739038"/>
            <a:ext cx="10117989" cy="199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B7D0E-876C-252F-6F59-C60B7C8F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96" y="4582920"/>
            <a:ext cx="2507645" cy="2368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0D147-14EB-ECB1-AD25-D00B1ADC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5" y="4435694"/>
            <a:ext cx="2071284" cy="2105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104D27-F0E9-4460-AB6C-11878B0DB0C5}"/>
              </a:ext>
            </a:extLst>
          </p:cNvPr>
          <p:cNvGrpSpPr/>
          <p:nvPr/>
        </p:nvGrpSpPr>
        <p:grpSpPr>
          <a:xfrm>
            <a:off x="2705100" y="5831020"/>
            <a:ext cx="2962996" cy="892763"/>
            <a:chOff x="3190875" y="5793348"/>
            <a:chExt cx="2962996" cy="89276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71BF223-D2D0-7791-46E9-A5C0545D11FD}"/>
                </a:ext>
              </a:extLst>
            </p:cNvPr>
            <p:cNvSpPr/>
            <p:nvPr/>
          </p:nvSpPr>
          <p:spPr bwMode="auto">
            <a:xfrm>
              <a:off x="3190875" y="6068502"/>
              <a:ext cx="2962996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4737BA-4982-27E9-4F80-8E8391E5D662}"/>
                </a:ext>
              </a:extLst>
            </p:cNvPr>
            <p:cNvSpPr/>
            <p:nvPr/>
          </p:nvSpPr>
          <p:spPr bwMode="auto">
            <a:xfrm>
              <a:off x="3503823" y="5793348"/>
              <a:ext cx="1925775" cy="89276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WebPageGenerator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484744-0032-4E87-ADC5-A7BA29A36B06}"/>
              </a:ext>
            </a:extLst>
          </p:cNvPr>
          <p:cNvGrpSpPr/>
          <p:nvPr/>
        </p:nvGrpSpPr>
        <p:grpSpPr>
          <a:xfrm>
            <a:off x="7733700" y="4582920"/>
            <a:ext cx="4496637" cy="2352585"/>
            <a:chOff x="7733700" y="4582920"/>
            <a:chExt cx="4496637" cy="23525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880399-FBC0-185E-0405-9050CD8E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9498" y="4582920"/>
              <a:ext cx="3540839" cy="23525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CE08A46-926B-98C3-ADCF-4AC8952B23E5}"/>
                </a:ext>
              </a:extLst>
            </p:cNvPr>
            <p:cNvSpPr/>
            <p:nvPr/>
          </p:nvSpPr>
          <p:spPr bwMode="auto">
            <a:xfrm>
              <a:off x="7733700" y="6163324"/>
              <a:ext cx="964221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2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B82-4AFA-15AC-246C-11FDCBF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GenerateReportPageUserOwnsData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FAE7D-7062-B86F-51A4-26A07FAED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GenerateReportPageUserOwnsData</a:t>
            </a:r>
            <a:r>
              <a:rPr lang="en-US" dirty="0"/>
              <a:t> generates the page for User-Owns-Data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SalesReport-UserOwnsData.html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5F478-A686-F5E3-C911-C84BB69E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5" y="2525175"/>
            <a:ext cx="9296521" cy="32419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171947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9FF-F3D6-7C40-866E-68D2E14D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HTML Page Source for Power BI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B66A-F8A1-3BC8-8DFE-30097187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0" y="973481"/>
            <a:ext cx="5401602" cy="55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5BFA9E-9F9E-BC3D-5734-4C9A5595935A}"/>
              </a:ext>
            </a:extLst>
          </p:cNvPr>
          <p:cNvGrpSpPr/>
          <p:nvPr/>
        </p:nvGrpSpPr>
        <p:grpSpPr>
          <a:xfrm>
            <a:off x="4991100" y="973481"/>
            <a:ext cx="6361293" cy="5529422"/>
            <a:chOff x="4991100" y="973481"/>
            <a:chExt cx="6361293" cy="5529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3405F9-3684-CA18-C4B0-3868A24D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2339" y="973481"/>
              <a:ext cx="5300054" cy="55294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E24D7D5-D8EA-328E-8EDE-A5C191FCA987}"/>
                </a:ext>
              </a:extLst>
            </p:cNvPr>
            <p:cNvSpPr/>
            <p:nvPr/>
          </p:nvSpPr>
          <p:spPr bwMode="auto">
            <a:xfrm>
              <a:off x="4991100" y="4590269"/>
              <a:ext cx="1390895" cy="472432"/>
            </a:xfrm>
            <a:prstGeom prst="rightArrow">
              <a:avLst>
                <a:gd name="adj1" fmla="val 52544"/>
                <a:gd name="adj2" fmla="val 900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74BCB66-E272-5E19-C0DC-D4B85B04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98" y="1553631"/>
            <a:ext cx="2148801" cy="14276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3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4AD-1907-7055-D29A-40BD6840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Entra 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4C6-4F32-EBAC-A3BA-61BFFFDF7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You need Entra ID application (aka Azure AD application)</a:t>
            </a:r>
          </a:p>
          <a:p>
            <a:pPr lvl="1"/>
            <a:r>
              <a:rPr lang="en-US" dirty="0"/>
              <a:t>Microsoft recently renamed Azure Active Directory to </a:t>
            </a:r>
            <a:r>
              <a:rPr lang="en-US" sz="1800" b="1" dirty="0">
                <a:solidFill>
                  <a:srgbClr val="6C0000"/>
                </a:solidFill>
              </a:rPr>
              <a:t>Microsoft Entra ID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new application in the Entra ID portal at </a:t>
            </a:r>
            <a:r>
              <a:rPr lang="en-US" dirty="0">
                <a:hlinkClick r:id="rId2"/>
              </a:rPr>
              <a:t>https://entra.microsoft.com/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Creating new Entra ID application using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7149-2977-AC62-F5D0-885D4C05E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52" y="5818293"/>
            <a:ext cx="5022778" cy="9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5ED4B-C4CF-B21A-2EED-C73DE783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2364238"/>
            <a:ext cx="5209117" cy="2920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94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DAE2-A756-282D-4060-0567337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91CD9-35F6-23C8-0CE0-56442C4FA2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App-Owns-Data embedding requires developer to generate embed tokens</a:t>
            </a:r>
          </a:p>
          <a:p>
            <a:pPr lvl="1"/>
            <a:r>
              <a:rPr lang="en-US" dirty="0"/>
              <a:t>Developer must design custom authorization layer to determine access permissions for each external user</a:t>
            </a:r>
          </a:p>
          <a:p>
            <a:pPr lvl="1"/>
            <a:r>
              <a:rPr lang="en-US" dirty="0"/>
              <a:t>Developer grants permissions by adding IDs for workspaces, semantic models and reports to embed token </a:t>
            </a:r>
          </a:p>
          <a:p>
            <a:pPr lvl="1"/>
            <a:r>
              <a:rPr lang="en-US" dirty="0"/>
              <a:t>Support for generating embed tokens for DirectLake semantic models not available, but coming soon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9610E-851A-E820-6334-67A7431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24" y="2821448"/>
            <a:ext cx="8654981" cy="3779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5987768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B4B5-C9F4-32B3-0408-B065E767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GenerateReportPageAppOwnsData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D293-8BC9-DBBD-15A0-E556983B8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GenerateReportPageAppOwnsData</a:t>
            </a:r>
            <a:r>
              <a:rPr lang="en-US" dirty="0"/>
              <a:t> generates the page for App-Owns-Data embedding</a:t>
            </a:r>
          </a:p>
          <a:p>
            <a:pPr lvl="1"/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EmbedReport.html</a:t>
            </a:r>
            <a:r>
              <a:rPr lang="en-US" dirty="0"/>
              <a:t> as starting page template and overwrites substitution placeholders</a:t>
            </a:r>
          </a:p>
          <a:p>
            <a:pPr lvl="1"/>
            <a:r>
              <a:rPr lang="en-US" dirty="0"/>
              <a:t>In report config,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accessTokenType</a:t>
            </a:r>
            <a:r>
              <a:rPr lang="en-US" dirty="0"/>
              <a:t> is set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TokenType.Embed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Generates output page named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SalesReport-AppOwnsData.html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7B90F-139B-B8FA-D49A-51B34796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79" y="2778994"/>
            <a:ext cx="9795472" cy="2988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A189F-B692-EFDE-E903-CCE9F794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4187192"/>
            <a:ext cx="3909873" cy="2530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9142768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33E9-BD79-85A5-46D8-FFFB8417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Embedding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05A45-62C0-0BB2-CCF8-94F06E6E5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Short-term Improvements to Power BI Embedding</a:t>
            </a:r>
          </a:p>
          <a:p>
            <a:pPr lvl="1"/>
            <a:r>
              <a:rPr lang="en-US" dirty="0"/>
              <a:t>Allow editing of semantic models as embedded experience</a:t>
            </a:r>
          </a:p>
          <a:p>
            <a:pPr lvl="1"/>
            <a:r>
              <a:rPr lang="en-US" dirty="0"/>
              <a:t>Enable Co-pilot experiences for embedded reports</a:t>
            </a:r>
          </a:p>
          <a:p>
            <a:pPr lvl="1"/>
            <a:endParaRPr lang="en-US" dirty="0"/>
          </a:p>
          <a:p>
            <a:r>
              <a:rPr lang="en-US" dirty="0"/>
              <a:t>Long-term investment in New Fabric Embedding Model</a:t>
            </a:r>
          </a:p>
          <a:p>
            <a:pPr lvl="1"/>
            <a:r>
              <a:rPr lang="en-US" dirty="0"/>
              <a:t>Used to embed new Fabric experiences </a:t>
            </a:r>
          </a:p>
          <a:p>
            <a:pPr lvl="1"/>
            <a:r>
              <a:rPr lang="en-US" dirty="0"/>
              <a:t>Embed Fabric Notebooks to provide authoring experience</a:t>
            </a:r>
          </a:p>
          <a:p>
            <a:pPr lvl="1"/>
            <a:r>
              <a:rPr lang="en-US" dirty="0"/>
              <a:t>Embed Fabric Data Pipelines to provide authoring experience</a:t>
            </a:r>
          </a:p>
        </p:txBody>
      </p:sp>
    </p:spTree>
    <p:extLst>
      <p:ext uri="{BB962C8B-B14F-4D97-AF65-F5344CB8AC3E}">
        <p14:creationId xmlns:p14="http://schemas.microsoft.com/office/powerpoint/2010/main" val="639391093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E99B-C737-A7AF-339B-5F9C9518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10A40-7CA0-5F47-2E6B-3F1923788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Start using APIs and building provisioning flows</a:t>
            </a:r>
          </a:p>
          <a:p>
            <a:pPr lvl="1"/>
            <a:r>
              <a:rPr lang="en-US" dirty="0"/>
              <a:t>Import mode models</a:t>
            </a:r>
          </a:p>
          <a:p>
            <a:pPr lvl="1"/>
            <a:r>
              <a:rPr lang="en-US" dirty="0"/>
              <a:t>Lakehouse</a:t>
            </a:r>
          </a:p>
          <a:p>
            <a:pPr lvl="1"/>
            <a:r>
              <a:rPr lang="en-US" dirty="0"/>
              <a:t>Data warehouse</a:t>
            </a:r>
          </a:p>
          <a:p>
            <a:pPr lvl="1"/>
            <a:endParaRPr lang="en-US" dirty="0"/>
          </a:p>
          <a:p>
            <a:r>
              <a:rPr lang="en-US" dirty="0"/>
              <a:t>Give Us Feedback</a:t>
            </a:r>
          </a:p>
          <a:p>
            <a:pPr lvl="1"/>
            <a:r>
              <a:rPr lang="en-US" dirty="0"/>
              <a:t>Email me at </a:t>
            </a:r>
            <a:r>
              <a:rPr lang="en-US" dirty="0">
                <a:hlinkClick r:id="rId2"/>
              </a:rPr>
              <a:t>Ted.Pattison@Microsoft.com</a:t>
            </a:r>
            <a:r>
              <a:rPr lang="en-US" dirty="0"/>
              <a:t> and let is know what is important</a:t>
            </a:r>
          </a:p>
          <a:p>
            <a:pPr lvl="1"/>
            <a:r>
              <a:rPr lang="en-US" dirty="0"/>
              <a:t>Include company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07C8FE-0BC1-FCFC-D85E-88AC66AC5892}"/>
              </a:ext>
            </a:extLst>
          </p:cNvPr>
          <p:cNvSpPr txBox="1">
            <a:spLocks/>
          </p:cNvSpPr>
          <p:nvPr/>
        </p:nvSpPr>
        <p:spPr>
          <a:xfrm>
            <a:off x="6019800" y="202215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992294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with Lakehouses and Notebooks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Provisioning and Building Data Warehouses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Accessing OneLake using the ADLS Gen2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OneLake Shortcuts and Data Pipelines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with Power BI Embedding on Fabric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2BD642-1101-773F-A84E-BAECE6851EA8}"/>
              </a:ext>
            </a:extLst>
          </p:cNvPr>
          <p:cNvSpPr txBox="1">
            <a:spLocks/>
          </p:cNvSpPr>
          <p:nvPr/>
        </p:nvSpPr>
        <p:spPr>
          <a:xfrm>
            <a:off x="7242176" y="31287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57349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glass object&#10;&#10;Description automatically generated">
            <a:extLst>
              <a:ext uri="{FF2B5EF4-FFF2-40B4-BE49-F238E27FC236}">
                <a16:creationId xmlns:a16="http://schemas.microsoft.com/office/drawing/2014/main" id="{42948465-7CC5-6D62-1194-315B9B53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" y="21957"/>
            <a:ext cx="12395675" cy="6972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F5701-9FAF-8134-3F03-DF795E6CAE28}"/>
              </a:ext>
            </a:extLst>
          </p:cNvPr>
          <p:cNvSpPr txBox="1">
            <a:spLocks/>
          </p:cNvSpPr>
          <p:nvPr/>
        </p:nvSpPr>
        <p:spPr>
          <a:xfrm>
            <a:off x="3185160" y="100615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459297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BC2FAE5A-8DAA-44DB-4712-1903AD22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8300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082EE-AB5F-0AFD-DA24-18EBD112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4317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7B5438EF-6F88-E699-E43D-DCCFB60C3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6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0398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9E3295D-09B9-AD17-A266-3B35472B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" y="8150"/>
            <a:ext cx="12420223" cy="69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6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E1F-AB51-5B76-31AB-7C723EFF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Access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7640-1D12-BE92-7D58-EDF4E6444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32256"/>
          </a:xfrm>
        </p:spPr>
        <p:txBody>
          <a:bodyPr/>
          <a:lstStyle/>
          <a:p>
            <a:r>
              <a:rPr lang="en-US" dirty="0"/>
              <a:t>Authenticating </a:t>
            </a:r>
            <a:r>
              <a:rPr lang="en-US" sz="2000" b="1" dirty="0">
                <a:solidFill>
                  <a:srgbClr val="6C0000"/>
                </a:solidFill>
              </a:rPr>
              <a:t>as user</a:t>
            </a:r>
            <a:r>
              <a:rPr lang="en-US" dirty="0"/>
              <a:t> requires adding </a:t>
            </a:r>
            <a:r>
              <a:rPr lang="en-US" sz="2000" b="1" dirty="0">
                <a:solidFill>
                  <a:srgbClr val="6C0000"/>
                </a:solidFill>
              </a:rPr>
              <a:t>delegated permission scopes</a:t>
            </a:r>
            <a:r>
              <a:rPr lang="en-US" dirty="0"/>
              <a:t> to access token</a:t>
            </a:r>
          </a:p>
          <a:p>
            <a:pPr lvl="1"/>
            <a:r>
              <a:rPr lang="en-US" dirty="0"/>
              <a:t>Required permission scopes should be passed in request to acquire access token from Azure AD</a:t>
            </a:r>
          </a:p>
          <a:p>
            <a:pPr lvl="1"/>
            <a:r>
              <a:rPr lang="en-US" dirty="0"/>
              <a:t>Delegated permission scopes for Fabric APIs have resource URI of </a:t>
            </a:r>
            <a:r>
              <a:rPr lang="en-US" sz="1800" b="1" dirty="0">
                <a:solidFill>
                  <a:srgbClr val="6C0000"/>
                </a:solidFill>
              </a:rPr>
              <a:t>https://api.fabric.microsoft.com/</a:t>
            </a:r>
            <a:endParaRPr lang="en-US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Delegated permission scopes managed in </a:t>
            </a:r>
            <a:r>
              <a:rPr lang="en-US" sz="1800" b="1" dirty="0">
                <a:solidFill>
                  <a:srgbClr val="6C0000"/>
                </a:solidFill>
              </a:rPr>
              <a:t>FabricPermissionScopes</a:t>
            </a:r>
            <a:r>
              <a:rPr lang="en-US" dirty="0"/>
              <a:t>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Service Principal do not require delegated permission scopes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: There is not full support for service principal access in initial public preview release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62A2-93C1-8B31-ABDC-3D4AEBCD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40" y="2821474"/>
            <a:ext cx="5128704" cy="2796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710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D9F-11B8-E809-1F28-EE12E5B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on stage&#10;&#10;Description automatically generated">
            <a:extLst>
              <a:ext uri="{FF2B5EF4-FFF2-40B4-BE49-F238E27FC236}">
                <a16:creationId xmlns:a16="http://schemas.microsoft.com/office/drawing/2014/main" id="{97107F9A-7FDA-A65D-7DA7-7FB9F51D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94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EA7-AD73-78F8-AA0A-15B2FA7E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Item Scopes versus Specific Item Scopes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4A42-4628-1BBF-98EB-8CB7E554E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Generic permission scopes used to grant permissions to Fabric items of all types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Item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</a:p>
          <a:p>
            <a:pPr lvl="4"/>
            <a:endParaRPr lang="en-US" dirty="0"/>
          </a:p>
          <a:p>
            <a:r>
              <a:rPr lang="en-US" dirty="0"/>
              <a:t>Specific permission scopes used to grant permissions to specific types of Fabric items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Lakehouse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Notebook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.Execute.All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SemanticModel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.Reshare.All</a:t>
            </a:r>
            <a:endParaRPr lang="en-US" sz="1800" b="1" noProof="1">
              <a:solidFill>
                <a:srgbClr val="6C0000"/>
              </a:solidFill>
            </a:endParaRPr>
          </a:p>
          <a:p>
            <a:pPr lvl="3">
              <a:spcBef>
                <a:spcPts val="600"/>
              </a:spcBef>
            </a:pPr>
            <a:r>
              <a:rPr lang="en-US" sz="1800" b="1" noProof="1">
                <a:solidFill>
                  <a:srgbClr val="6C0000"/>
                </a:solidFill>
              </a:rPr>
              <a:t>Report</a:t>
            </a:r>
            <a:r>
              <a:rPr lang="en-US" sz="1800" b="1" noProof="1">
                <a:solidFill>
                  <a:schemeClr val="tx1">
                    <a:lumMod val="60000"/>
                    <a:lumOff val="40000"/>
                  </a:schemeClr>
                </a:solidFill>
              </a:rPr>
              <a:t>.ReadWrite.All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9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9148-F819-B739-F1B0-1B70BF3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Authenticating with Microsoft Azure PowerShell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5392-5281-C0A9-B6D5-B2A3C8D2F1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86145"/>
          </a:xfrm>
        </p:spPr>
        <p:txBody>
          <a:bodyPr/>
          <a:lstStyle/>
          <a:p>
            <a:r>
              <a:rPr lang="en-US" dirty="0"/>
              <a:t>Microsoft Azure PowerShell application provides easier path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Microsoft Azure PowerShell is Azure AD application available in all Azure AD tenants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Eliminates the need for creating an Azure AD application for developer testing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Produces all-powerful access tokens with all delegated permissions for Power BI and Fabric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the well-known application ID of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1950a258-227b-4e31-a9cf-717495945fc2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Acquire access token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user_impersonation</a:t>
            </a:r>
            <a:r>
              <a:rPr lang="en-US" dirty="0"/>
              <a:t> delegated permissions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This is handy for developer testing – but it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might not be appropriate for deploying production applications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B429-1D88-2F10-F471-E3BAFA35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7" y="3400477"/>
            <a:ext cx="7287642" cy="122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A221B-5A82-826E-A43F-DA8DBCF1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"/>
          <a:stretch/>
        </p:blipFill>
        <p:spPr>
          <a:xfrm>
            <a:off x="1302027" y="5263381"/>
            <a:ext cx="6561537" cy="100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104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object with a round object on top&#10;&#10;Description automatically generated with medium confidence">
            <a:extLst>
              <a:ext uri="{FF2B5EF4-FFF2-40B4-BE49-F238E27FC236}">
                <a16:creationId xmlns:a16="http://schemas.microsoft.com/office/drawing/2014/main" id="{882FC2AE-C0A6-3428-8755-2E151E35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4712" cy="6994525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BDE583-83D7-D69E-D8CA-49D3E5233095}"/>
              </a:ext>
            </a:extLst>
          </p:cNvPr>
          <p:cNvSpPr txBox="1">
            <a:spLocks/>
          </p:cNvSpPr>
          <p:nvPr/>
        </p:nvSpPr>
        <p:spPr>
          <a:xfrm>
            <a:off x="3378200" y="274639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35487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E12A-80B3-7018-2544-43FF7E34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Access Token for User using MSAL.NET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C1F8-EFB5-6740-B0B2-1E836A648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23795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AzureAdTokenManager</a:t>
            </a:r>
            <a:r>
              <a:rPr lang="en-US" dirty="0"/>
              <a:t> class used to </a:t>
            </a:r>
            <a:r>
              <a:rPr lang="en-US" dirty="0" err="1"/>
              <a:t>to</a:t>
            </a:r>
            <a:r>
              <a:rPr lang="en-US" dirty="0"/>
              <a:t> authenticate user and acquire access tokens</a:t>
            </a:r>
          </a:p>
          <a:p>
            <a:pPr lvl="1"/>
            <a:r>
              <a:rPr lang="en-US" dirty="0"/>
              <a:t>Uses MSAL.NET (</a:t>
            </a:r>
            <a:r>
              <a:rPr lang="en-US" sz="1600" b="1" dirty="0" err="1">
                <a:solidFill>
                  <a:srgbClr val="6C0000"/>
                </a:solidFill>
              </a:rPr>
              <a:t>Microsoft.Identity.Client</a:t>
            </a:r>
            <a:r>
              <a:rPr lang="en-US" dirty="0"/>
              <a:t>) to implement Azure AD authentication flow</a:t>
            </a:r>
          </a:p>
          <a:p>
            <a:pPr lvl="1"/>
            <a:r>
              <a:rPr lang="en-US" dirty="0"/>
              <a:t>Desktop and console applications can use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All demo projects leverage MSAL.NET support for caching access tokens and refresh tokens</a:t>
            </a:r>
          </a:p>
          <a:p>
            <a:pPr lvl="1"/>
            <a:r>
              <a:rPr lang="en-US" dirty="0"/>
              <a:t>Requires creating Azure AD application as public client with redirect URI of </a:t>
            </a:r>
            <a:r>
              <a:rPr lang="en-US" sz="1600" b="1" dirty="0">
                <a:solidFill>
                  <a:srgbClr val="6C0000"/>
                </a:solidFill>
              </a:rPr>
              <a:t>http://localhost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GetAccessToken</a:t>
            </a:r>
            <a:r>
              <a:rPr lang="en-US" dirty="0"/>
              <a:t> first attempts to get token from cache before prompting user for login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13E678-CC95-E1C8-8751-2830FB197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0"/>
          <a:stretch/>
        </p:blipFill>
        <p:spPr>
          <a:xfrm>
            <a:off x="1279205" y="3467747"/>
            <a:ext cx="5759774" cy="3387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0324C-AC6B-CABB-EA00-67C5D5776B1A}"/>
              </a:ext>
            </a:extLst>
          </p:cNvPr>
          <p:cNvGrpSpPr/>
          <p:nvPr/>
        </p:nvGrpSpPr>
        <p:grpSpPr>
          <a:xfrm>
            <a:off x="5029205" y="3599317"/>
            <a:ext cx="6379415" cy="667891"/>
            <a:chOff x="4643956" y="3839700"/>
            <a:chExt cx="6379415" cy="667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9851F-DF14-4663-88A6-4CA2246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9460" y="3839700"/>
              <a:ext cx="3983911" cy="667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31167-B2BB-C8F5-F4F0-CA2AA939A5BC}"/>
                </a:ext>
              </a:extLst>
            </p:cNvPr>
            <p:cNvCxnSpPr>
              <a:cxnSpLocks/>
            </p:cNvCxnSpPr>
            <p:nvPr/>
          </p:nvCxnSpPr>
          <p:spPr>
            <a:xfrm>
              <a:off x="4822145" y="4327307"/>
              <a:ext cx="2360841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963133-9AEE-DA65-FAF0-72371C233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43956" y="4419788"/>
              <a:ext cx="2544495" cy="0"/>
            </a:xfrm>
            <a:prstGeom prst="straightConnector1">
              <a:avLst/>
            </a:prstGeom>
            <a:ln w="22225">
              <a:solidFill>
                <a:srgbClr val="6C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79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34C8-5F02-3BAF-EC35-A52BDD9E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Access Token in Fabric User API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79BC-0F9C-0B5B-7D81-D2520BE8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FabricUserApi</a:t>
            </a:r>
            <a:r>
              <a:rPr lang="en-US" dirty="0"/>
              <a:t> class acquires access token at startup</a:t>
            </a:r>
          </a:p>
          <a:p>
            <a:pPr lvl="1"/>
            <a:r>
              <a:rPr lang="en-US" dirty="0"/>
              <a:t>No need to login interactively if application can retrieve access token or refresh token from cache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Methods which execute HTTP requests using </a:t>
            </a:r>
            <a:r>
              <a:rPr lang="en-US" sz="2000" b="1" dirty="0" err="1">
                <a:solidFill>
                  <a:srgbClr val="6C0000"/>
                </a:solidFill>
              </a:rPr>
              <a:t>HttpClient</a:t>
            </a:r>
            <a:r>
              <a:rPr lang="en-US" dirty="0"/>
              <a:t> must add access token</a:t>
            </a:r>
          </a:p>
          <a:p>
            <a:pPr lvl="1"/>
            <a:r>
              <a:rPr lang="en-US" dirty="0"/>
              <a:t>Here's an example of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adding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 with access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5D2EC-C0AA-3AB1-F32B-4E5B9566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75" y="4583137"/>
            <a:ext cx="6704305" cy="2220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65FC81-0355-FC63-55ED-3B42BACF8701}"/>
              </a:ext>
            </a:extLst>
          </p:cNvPr>
          <p:cNvSpPr/>
          <p:nvPr/>
        </p:nvSpPr>
        <p:spPr bwMode="auto">
          <a:xfrm>
            <a:off x="677561" y="5193976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7507B-0FC1-31A4-4485-3C113B8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55" y="2047495"/>
            <a:ext cx="8708794" cy="1470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238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90A-CB2C-F5FF-6413-2B26C24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Fabric API Calls with ExecuteGetRequest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EA6E-B2EC-ACA0-3DFB-D84A3ABF9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00657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by passing relative URL to endpoint</a:t>
            </a:r>
          </a:p>
          <a:p>
            <a:pPr lvl="1"/>
            <a:r>
              <a:rPr lang="en-US" dirty="0"/>
              <a:t>This examples calls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 by passing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/workspaces</a:t>
            </a:r>
            <a:r>
              <a:rPr lang="en-US" dirty="0"/>
              <a:t> in call to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ExecuteGetRequest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C0000"/>
                </a:solidFill>
              </a:rPr>
              <a:t>ExecuteGetRequest</a:t>
            </a:r>
            <a:r>
              <a:rPr lang="en-US" dirty="0"/>
              <a:t> will automatically transmit access token in </a:t>
            </a:r>
            <a:r>
              <a:rPr lang="en-US" sz="1800" b="1" dirty="0">
                <a:solidFill>
                  <a:srgbClr val="6C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Fabric API returns response to GET request with JSON in response 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8DB56-337D-E756-9E20-25BCB50DFFD7}"/>
              </a:ext>
            </a:extLst>
          </p:cNvPr>
          <p:cNvSpPr/>
          <p:nvPr/>
        </p:nvSpPr>
        <p:spPr bwMode="auto">
          <a:xfrm>
            <a:off x="1366897" y="3813192"/>
            <a:ext cx="2102069" cy="2911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228BB-10EB-6C56-CAEB-8CB056E56C86}"/>
              </a:ext>
            </a:extLst>
          </p:cNvPr>
          <p:cNvSpPr/>
          <p:nvPr/>
        </p:nvSpPr>
        <p:spPr bwMode="auto">
          <a:xfrm>
            <a:off x="8653767" y="3850559"/>
            <a:ext cx="2263383" cy="2911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0FBEE-CC14-B69C-4922-518E033B1D5D}"/>
              </a:ext>
            </a:extLst>
          </p:cNvPr>
          <p:cNvGrpSpPr/>
          <p:nvPr/>
        </p:nvGrpSpPr>
        <p:grpSpPr>
          <a:xfrm>
            <a:off x="3652628" y="4015910"/>
            <a:ext cx="4803328" cy="937966"/>
            <a:chOff x="3205556" y="4279359"/>
            <a:chExt cx="4803328" cy="937966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F097174-28E3-D636-E2B6-16024FB2301E}"/>
                </a:ext>
              </a:extLst>
            </p:cNvPr>
            <p:cNvSpPr/>
            <p:nvPr/>
          </p:nvSpPr>
          <p:spPr bwMode="auto">
            <a:xfrm>
              <a:off x="3205556" y="4279359"/>
              <a:ext cx="4803328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8B4BCB-1ED4-AAAD-3270-757BE623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442" y="4504567"/>
              <a:ext cx="3398815" cy="44961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72D335-303A-E969-9D54-7328EFDEF4CB}"/>
                </a:ext>
              </a:extLst>
            </p:cNvPr>
            <p:cNvSpPr/>
            <p:nvPr/>
          </p:nvSpPr>
          <p:spPr bwMode="auto">
            <a:xfrm>
              <a:off x="4763371" y="4729376"/>
              <a:ext cx="1934886" cy="118927"/>
            </a:xfrm>
            <a:prstGeom prst="roundRect">
              <a:avLst/>
            </a:prstGeom>
            <a:solidFill>
              <a:schemeClr val="bg1">
                <a:lumMod val="85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440267-9BD7-2A25-211F-31825CEC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13907" r="30929" b="67173"/>
          <a:stretch/>
        </p:blipFill>
        <p:spPr>
          <a:xfrm>
            <a:off x="1366897" y="2107095"/>
            <a:ext cx="7090039" cy="5764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A7A3D-B4AE-1B46-6BD8-27CE989B6F06}"/>
              </a:ext>
            </a:extLst>
          </p:cNvPr>
          <p:cNvGrpSpPr/>
          <p:nvPr/>
        </p:nvGrpSpPr>
        <p:grpSpPr>
          <a:xfrm>
            <a:off x="3651722" y="4915546"/>
            <a:ext cx="4614142" cy="1596637"/>
            <a:chOff x="3651722" y="4915546"/>
            <a:chExt cx="4614142" cy="1596637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4B8E81C-4F4E-4D31-7843-23C518DAB50C}"/>
                </a:ext>
              </a:extLst>
            </p:cNvPr>
            <p:cNvSpPr/>
            <p:nvPr/>
          </p:nvSpPr>
          <p:spPr bwMode="auto">
            <a:xfrm flipH="1">
              <a:off x="3651722" y="5530546"/>
              <a:ext cx="4614142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01168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860B0A-5997-6301-B6A1-FB999E164ABB}"/>
                </a:ext>
              </a:extLst>
            </p:cNvPr>
            <p:cNvGrpSpPr/>
            <p:nvPr/>
          </p:nvGrpSpPr>
          <p:grpSpPr>
            <a:xfrm>
              <a:off x="4736451" y="4915546"/>
              <a:ext cx="2633869" cy="1596637"/>
              <a:chOff x="4432853" y="4409806"/>
              <a:chExt cx="3026474" cy="18346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3F5833-A143-59B0-7C26-730CEAD9E4CB}"/>
                  </a:ext>
                </a:extLst>
              </p:cNvPr>
              <p:cNvSpPr/>
              <p:nvPr/>
            </p:nvSpPr>
            <p:spPr bwMode="auto">
              <a:xfrm>
                <a:off x="4432853" y="4409806"/>
                <a:ext cx="3010215" cy="2321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JSON in Response Body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15FE5A-E155-2A12-E206-B15DE0C1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112" y="4641985"/>
                <a:ext cx="3010215" cy="16024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68436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FB5-DCFD-165C-9FCE-9A48BEC2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Deserializing JSON from the HTTP Response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2ABA-D010-A498-D0E5-BE0334666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54901"/>
          </a:xfrm>
        </p:spPr>
        <p:txBody>
          <a:bodyPr/>
          <a:lstStyle/>
          <a:p>
            <a:r>
              <a:rPr lang="en-US" dirty="0"/>
              <a:t>C# serialization classes are used to convert between JSON and .NET object</a:t>
            </a:r>
          </a:p>
          <a:p>
            <a:pPr lvl="1"/>
            <a:r>
              <a:rPr lang="en-US" dirty="0"/>
              <a:t>Serialization classes used to deserialize response from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List Workspaces</a:t>
            </a:r>
            <a:r>
              <a:rPr lang="en-US" dirty="0"/>
              <a:t>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sz="16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classes to deserialize JSON from response body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F17D5-DEB3-9374-4203-AECEF5B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05" y="2137350"/>
            <a:ext cx="3319669" cy="17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1D5C9E-F185-71C0-E29A-95892EDF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99" y="4650223"/>
            <a:ext cx="7400077" cy="21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5F685-E0F5-301E-14BC-0A7684B8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37350"/>
            <a:ext cx="4545892" cy="1764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AF55D-6CA7-239F-60BC-C6826AEB07D8}"/>
              </a:ext>
            </a:extLst>
          </p:cNvPr>
          <p:cNvSpPr/>
          <p:nvPr/>
        </p:nvSpPr>
        <p:spPr bwMode="auto">
          <a:xfrm>
            <a:off x="5198166" y="2676756"/>
            <a:ext cx="2385392" cy="685363"/>
          </a:xfrm>
          <a:prstGeom prst="rightArrow">
            <a:avLst>
              <a:gd name="adj1" fmla="val 65044"/>
              <a:gd name="adj2" fmla="val 5699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Creating C# classes that map to structured JSON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A7A2DC-946D-B509-6AC3-757A7FE9EDDC}"/>
              </a:ext>
            </a:extLst>
          </p:cNvPr>
          <p:cNvSpPr/>
          <p:nvPr/>
        </p:nvSpPr>
        <p:spPr bwMode="auto">
          <a:xfrm>
            <a:off x="627866" y="5492148"/>
            <a:ext cx="744280" cy="259051"/>
          </a:xfrm>
          <a:prstGeom prst="rightArrow">
            <a:avLst>
              <a:gd name="adj1" fmla="val 60941"/>
              <a:gd name="adj2" fmla="val 6526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17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924D-950A-FC82-9049-900312CE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a Premium Capacity Id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A67C-4382-2BC5-9F6B-42D758CCF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Test 2</a:t>
            </a:r>
            <a:r>
              <a:rPr lang="en-US" dirty="0"/>
              <a:t> to call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CustomerTenantBuilder.ViewCapacities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list of Premium capacities and copy the Id of one of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Paste the Id of Premium capacity into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PremiumCapacityId</a:t>
            </a:r>
            <a:r>
              <a:rPr lang="en-US" dirty="0"/>
              <a:t> constant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AppSettings.cs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D9ECA-44F5-FC6D-735C-0555DE8B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0" y="5509755"/>
            <a:ext cx="6237078" cy="1329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41EB9-F902-39F8-1400-7B5429F0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99" y="1704659"/>
            <a:ext cx="4378741" cy="131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AB6F9-99D9-C818-5239-A0220A53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9" y="3578163"/>
            <a:ext cx="6126261" cy="1333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0582FA-DDC4-A47B-B344-C5B5DFADE148}"/>
              </a:ext>
            </a:extLst>
          </p:cNvPr>
          <p:cNvSpPr/>
          <p:nvPr/>
        </p:nvSpPr>
        <p:spPr bwMode="auto">
          <a:xfrm flipH="1">
            <a:off x="6319520" y="6593450"/>
            <a:ext cx="3140126" cy="292946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Copy and paste Premium capacity Id</a:t>
            </a:r>
          </a:p>
        </p:txBody>
      </p:sp>
    </p:spTree>
    <p:extLst>
      <p:ext uri="{BB962C8B-B14F-4D97-AF65-F5344CB8AC3E}">
        <p14:creationId xmlns:p14="http://schemas.microsoft.com/office/powerpoint/2010/main" val="3990890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54655"/>
          </a:xfrm>
        </p:spPr>
        <p:txBody>
          <a:bodyPr/>
          <a:lstStyle/>
          <a:p>
            <a:r>
              <a:rPr lang="en-US" dirty="0"/>
              <a:t>Workspace created using POST operation with JSON body payload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6C0000"/>
                </a:solidFill>
              </a:rPr>
              <a:t>JsonSerializer</a:t>
            </a:r>
            <a:r>
              <a:rPr lang="en-US" dirty="0"/>
              <a:t> and Fabric serialization class to prepare JSON for request body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4488" lvl="1" indent="0">
              <a:buNone/>
            </a:pPr>
            <a:endParaRPr lang="en-US" dirty="0"/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and JSON response body contains </a:t>
            </a:r>
            <a:r>
              <a:rPr lang="en-US" b="1" dirty="0">
                <a:solidFill>
                  <a:srgbClr val="6C0000"/>
                </a:solidFill>
              </a:rPr>
              <a:t>Id</a:t>
            </a:r>
            <a:r>
              <a:rPr lang="en-US" dirty="0"/>
              <a:t> of new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95FF-D011-BDCF-46B0-0DDF85C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12" y="2162736"/>
            <a:ext cx="3124471" cy="7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AC38E-8726-B790-EAC3-ABF43B92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22" y="2123618"/>
            <a:ext cx="6111770" cy="143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1E46C-159D-012F-6EE9-ACF3571E000E}"/>
              </a:ext>
            </a:extLst>
          </p:cNvPr>
          <p:cNvSpPr/>
          <p:nvPr/>
        </p:nvSpPr>
        <p:spPr bwMode="auto">
          <a:xfrm>
            <a:off x="1318421" y="4095129"/>
            <a:ext cx="1637212" cy="274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B8A1-076C-CF42-C959-8363278B3E5C}"/>
              </a:ext>
            </a:extLst>
          </p:cNvPr>
          <p:cNvSpPr/>
          <p:nvPr/>
        </p:nvSpPr>
        <p:spPr bwMode="auto">
          <a:xfrm>
            <a:off x="7690412" y="4095129"/>
            <a:ext cx="1762853" cy="27416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71FA3-1BCF-5F8D-B113-A61AD057D14E}"/>
              </a:ext>
            </a:extLst>
          </p:cNvPr>
          <p:cNvGrpSpPr/>
          <p:nvPr/>
        </p:nvGrpSpPr>
        <p:grpSpPr>
          <a:xfrm>
            <a:off x="3228087" y="5437263"/>
            <a:ext cx="4132705" cy="1312784"/>
            <a:chOff x="3312174" y="4900343"/>
            <a:chExt cx="5306113" cy="16855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21BB4A-BE4D-D828-9E62-9995B9A36FEC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1685526"/>
              <a:chOff x="3132034" y="4979969"/>
              <a:chExt cx="5306113" cy="16855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5EBC65-CA92-0D05-11FA-899886FF8B87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142823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56E3CD-C920-C9E6-8A3E-E7B8CE582E65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5C707A-5112-1BA0-6A4A-DAA1E131F0BE}"/>
                </a:ext>
              </a:extLst>
            </p:cNvPr>
            <p:cNvSpPr/>
            <p:nvPr/>
          </p:nvSpPr>
          <p:spPr bwMode="auto">
            <a:xfrm flipH="1">
              <a:off x="3407566" y="5240308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201 CREATED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91AF43-862C-DC9B-3493-BD2BB0E59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3" t="17182" b="2625"/>
            <a:stretch/>
          </p:blipFill>
          <p:spPr>
            <a:xfrm>
              <a:off x="4577127" y="5728419"/>
              <a:ext cx="2700870" cy="77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3CC72E-EB81-424F-442E-38A17C0C98AF}"/>
              </a:ext>
            </a:extLst>
          </p:cNvPr>
          <p:cNvGrpSpPr/>
          <p:nvPr/>
        </p:nvGrpSpPr>
        <p:grpSpPr>
          <a:xfrm>
            <a:off x="3228087" y="4204825"/>
            <a:ext cx="4132705" cy="1025707"/>
            <a:chOff x="3312174" y="3317976"/>
            <a:chExt cx="5306113" cy="13169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16A302-82D9-DEEA-6D98-F0C33A015E86}"/>
                </a:ext>
              </a:extLst>
            </p:cNvPr>
            <p:cNvSpPr/>
            <p:nvPr/>
          </p:nvSpPr>
          <p:spPr bwMode="auto">
            <a:xfrm>
              <a:off x="3312174" y="3575272"/>
              <a:ext cx="5306113" cy="10596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B946550-927E-F3DF-BDB9-D818BB3B604F}"/>
                </a:ext>
              </a:extLst>
            </p:cNvPr>
            <p:cNvSpPr/>
            <p:nvPr/>
          </p:nvSpPr>
          <p:spPr bwMode="auto">
            <a:xfrm>
              <a:off x="3407566" y="3614256"/>
              <a:ext cx="5039993" cy="439985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0B967-2CC9-7E17-9548-869C18335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4" t="23352" b="6954"/>
            <a:stretch/>
          </p:blipFill>
          <p:spPr>
            <a:xfrm>
              <a:off x="4472432" y="4061916"/>
              <a:ext cx="2745008" cy="499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DE9638-445E-7DDD-F00E-3E026CBCE454}"/>
                </a:ext>
              </a:extLst>
            </p:cNvPr>
            <p:cNvSpPr/>
            <p:nvPr/>
          </p:nvSpPr>
          <p:spPr bwMode="auto">
            <a:xfrm>
              <a:off x="3312174" y="3317976"/>
              <a:ext cx="5306113" cy="265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HTTP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481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69-D529-E226-D896-C9C610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Workspace Role Assignment for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EA38-E8AB-AA18-7D87-86DE3B838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08543"/>
          </a:xfrm>
        </p:spPr>
        <p:txBody>
          <a:bodyPr/>
          <a:lstStyle/>
          <a:p>
            <a:r>
              <a:rPr lang="en-US" dirty="0"/>
              <a:t>Workspace role assignment added using POST operation with JSON body payload</a:t>
            </a:r>
          </a:p>
          <a:p>
            <a:pPr lvl="1"/>
            <a:r>
              <a:rPr lang="en-US" dirty="0"/>
              <a:t>User must be added using object Id of Azure AD user account (adding user by email not allowed)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Successful assignment of workspace role returns </a:t>
            </a:r>
            <a:r>
              <a:rPr lang="en-US" sz="1800" b="1" dirty="0">
                <a:solidFill>
                  <a:srgbClr val="6C0000"/>
                </a:solidFill>
              </a:rPr>
              <a:t>200 OK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AC570-2808-EBA6-7497-0D13A66D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81" y="2072892"/>
            <a:ext cx="5605300" cy="1799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F187A-C135-255F-28E8-F307D947AF89}"/>
              </a:ext>
            </a:extLst>
          </p:cNvPr>
          <p:cNvSpPr/>
          <p:nvPr/>
        </p:nvSpPr>
        <p:spPr bwMode="auto">
          <a:xfrm>
            <a:off x="1304881" y="4415199"/>
            <a:ext cx="1637212" cy="24626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3FC2AE-808C-9D25-B02F-9042171CD62E}"/>
              </a:ext>
            </a:extLst>
          </p:cNvPr>
          <p:cNvSpPr/>
          <p:nvPr/>
        </p:nvSpPr>
        <p:spPr bwMode="auto">
          <a:xfrm>
            <a:off x="9140495" y="4415199"/>
            <a:ext cx="1762853" cy="24626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2EFBB-4674-33E9-96E4-320B3AC16FB8}"/>
              </a:ext>
            </a:extLst>
          </p:cNvPr>
          <p:cNvGrpSpPr/>
          <p:nvPr/>
        </p:nvGrpSpPr>
        <p:grpSpPr>
          <a:xfrm>
            <a:off x="3132007" y="5982580"/>
            <a:ext cx="5902377" cy="777404"/>
            <a:chOff x="3312174" y="4900343"/>
            <a:chExt cx="5306113" cy="998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2ADF46-4727-CCC1-5107-DA329282798F}"/>
                </a:ext>
              </a:extLst>
            </p:cNvPr>
            <p:cNvGrpSpPr/>
            <p:nvPr/>
          </p:nvGrpSpPr>
          <p:grpSpPr>
            <a:xfrm>
              <a:off x="3312174" y="4900343"/>
              <a:ext cx="5306113" cy="998134"/>
              <a:chOff x="3132034" y="4979969"/>
              <a:chExt cx="5306113" cy="9981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FF6682-D6BC-06B9-10F2-8B46DE408B28}"/>
                  </a:ext>
                </a:extLst>
              </p:cNvPr>
              <p:cNvSpPr/>
              <p:nvPr/>
            </p:nvSpPr>
            <p:spPr bwMode="auto">
              <a:xfrm>
                <a:off x="3132034" y="5237265"/>
                <a:ext cx="5306113" cy="7408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E5C03A-16F4-1127-4DD3-88F86D57919A}"/>
                  </a:ext>
                </a:extLst>
              </p:cNvPr>
              <p:cNvSpPr/>
              <p:nvPr/>
            </p:nvSpPr>
            <p:spPr bwMode="auto">
              <a:xfrm>
                <a:off x="3132034" y="4979969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Response</a:t>
                </a:r>
              </a:p>
            </p:txBody>
          </p:sp>
        </p:grp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1680502-57F8-4337-6718-89CE3CC81B2A}"/>
                </a:ext>
              </a:extLst>
            </p:cNvPr>
            <p:cNvSpPr/>
            <p:nvPr/>
          </p:nvSpPr>
          <p:spPr bwMode="auto">
            <a:xfrm flipH="1">
              <a:off x="3407566" y="5278591"/>
              <a:ext cx="5039993" cy="4399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28C-E5DD-C12E-662C-E8739D2AAAE9}"/>
              </a:ext>
            </a:extLst>
          </p:cNvPr>
          <p:cNvGrpSpPr/>
          <p:nvPr/>
        </p:nvGrpSpPr>
        <p:grpSpPr>
          <a:xfrm>
            <a:off x="3132007" y="4506124"/>
            <a:ext cx="5902377" cy="1346990"/>
            <a:chOff x="3132007" y="4506124"/>
            <a:chExt cx="5902377" cy="13469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691853-DEBE-B642-537E-B679119044DE}"/>
                </a:ext>
              </a:extLst>
            </p:cNvPr>
            <p:cNvGrpSpPr/>
            <p:nvPr/>
          </p:nvGrpSpPr>
          <p:grpSpPr>
            <a:xfrm>
              <a:off x="3132007" y="4506124"/>
              <a:ext cx="5902377" cy="1346990"/>
              <a:chOff x="3312174" y="3317976"/>
              <a:chExt cx="5306113" cy="13169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BE581E-165F-98D1-D71A-C969E0B1E5C9}"/>
                  </a:ext>
                </a:extLst>
              </p:cNvPr>
              <p:cNvSpPr/>
              <p:nvPr/>
            </p:nvSpPr>
            <p:spPr bwMode="auto">
              <a:xfrm>
                <a:off x="3312174" y="3575272"/>
                <a:ext cx="5306113" cy="1059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91085-10F4-6DC4-3093-B222B52BF202}"/>
                  </a:ext>
                </a:extLst>
              </p:cNvPr>
              <p:cNvSpPr/>
              <p:nvPr/>
            </p:nvSpPr>
            <p:spPr bwMode="auto">
              <a:xfrm>
                <a:off x="3312174" y="3317976"/>
                <a:ext cx="5306113" cy="2652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HTTP Request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F363EE97-2CBB-6C73-4E5A-C52135FDD82A}"/>
                </a:ext>
              </a:extLst>
            </p:cNvPr>
            <p:cNvSpPr/>
            <p:nvPr/>
          </p:nvSpPr>
          <p:spPr bwMode="auto">
            <a:xfrm>
              <a:off x="3206304" y="4816440"/>
              <a:ext cx="5758173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POST https://api.fabric.microsoft.com/v1/workspaces/{WORKSPACE_ID}/roleAssignments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CD2ECD-EE1B-E74C-5F9E-B92232A3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753" y="5198143"/>
              <a:ext cx="1963082" cy="54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437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34EE-9A3B-CB94-6C5A-8F1CE300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Roles to Azure AD Groups and Service Principals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C3BF0-94E0-994D-FF6F-8B5BD23F7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Assigning workspace role to Azure AD group using object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Assigning workspace role to service principal using object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880D4-01A5-D099-4A4C-364FEFEE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0" y="1668947"/>
            <a:ext cx="6642778" cy="21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CFD72-7242-4E22-822C-12C0C558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0" y="4480590"/>
            <a:ext cx="8471736" cy="2209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4A964-04AF-A8A4-9DF0-DBC142147AF0}"/>
              </a:ext>
            </a:extLst>
          </p:cNvPr>
          <p:cNvGrpSpPr/>
          <p:nvPr/>
        </p:nvGrpSpPr>
        <p:grpSpPr>
          <a:xfrm>
            <a:off x="4044504" y="2270296"/>
            <a:ext cx="4907918" cy="670618"/>
            <a:chOff x="4044504" y="2270296"/>
            <a:chExt cx="4907918" cy="6706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4C8DDF-9095-ACC2-BDB9-9D76D4A2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5"/>
            <a:stretch/>
          </p:blipFill>
          <p:spPr>
            <a:xfrm>
              <a:off x="6484948" y="2270296"/>
              <a:ext cx="2467474" cy="670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5E611B8-8E5E-00CF-7C3E-FB4C939C5F3B}"/>
                </a:ext>
              </a:extLst>
            </p:cNvPr>
            <p:cNvSpPr/>
            <p:nvPr/>
          </p:nvSpPr>
          <p:spPr bwMode="auto">
            <a:xfrm>
              <a:off x="4044504" y="2434262"/>
              <a:ext cx="2173734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DD0C3-E723-A071-8033-F67687BA98F5}"/>
              </a:ext>
            </a:extLst>
          </p:cNvPr>
          <p:cNvGrpSpPr/>
          <p:nvPr/>
        </p:nvGrpSpPr>
        <p:grpSpPr>
          <a:xfrm>
            <a:off x="4608187" y="5030205"/>
            <a:ext cx="5026877" cy="656681"/>
            <a:chOff x="4608187" y="5030205"/>
            <a:chExt cx="5026877" cy="65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9E2D92-86E5-4491-52BB-46221D3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90" t="7462" b="-1608"/>
            <a:stretch/>
          </p:blipFill>
          <p:spPr>
            <a:xfrm>
              <a:off x="7057207" y="5030205"/>
              <a:ext cx="2577857" cy="656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D9A051-C918-1E40-F2AA-EC41A5B2315F}"/>
                </a:ext>
              </a:extLst>
            </p:cNvPr>
            <p:cNvSpPr/>
            <p:nvPr/>
          </p:nvSpPr>
          <p:spPr bwMode="auto">
            <a:xfrm>
              <a:off x="4608187" y="5187203"/>
              <a:ext cx="2269691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nn-NO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in request body</a:t>
              </a:r>
              <a:endParaRPr lang="en-US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6CB-4F8E-4A0B-DFF5-8FCFB199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Demo1-GettingStarted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48389-72C0-7E72-FDD5-8CECB08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6" y="1120393"/>
            <a:ext cx="8095647" cy="3632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20A0-986B-48CB-355E-2F00737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89" y="1120393"/>
            <a:ext cx="2498244" cy="3632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262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97980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D38-72D8-5A7E-6C76-48E1081B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Downloads and Materials for This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39438-11E5-D9AD-52B3-32AA8C91C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431161"/>
          </a:xfrm>
        </p:spPr>
        <p:txBody>
          <a:bodyPr/>
          <a:lstStyle/>
          <a:p>
            <a:r>
              <a:rPr lang="en-US" dirty="0"/>
              <a:t>All workshop materials available online on a GitHub repository</a:t>
            </a:r>
          </a:p>
          <a:p>
            <a:pPr lvl="1"/>
            <a:r>
              <a:rPr lang="en-US" dirty="0"/>
              <a:t>Download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https://github.com/PowerBiDevCamp/FabConWorkshop2024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Material contains eight developer sample projects created as C# console applications with .NET 8</a:t>
            </a:r>
          </a:p>
          <a:p>
            <a:pPr lvl="1"/>
            <a:r>
              <a:rPr lang="en-US" dirty="0"/>
              <a:t>Material contains workshop slides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179B-01BF-4052-E898-DE9A1481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" y="2844632"/>
            <a:ext cx="5417240" cy="340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0E3B4-DB89-94FB-CD3C-E307676ADC3B}"/>
              </a:ext>
            </a:extLst>
          </p:cNvPr>
          <p:cNvSpPr/>
          <p:nvPr/>
        </p:nvSpPr>
        <p:spPr bwMode="auto">
          <a:xfrm>
            <a:off x="719897" y="5900400"/>
            <a:ext cx="701296" cy="368585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25955F-EDE7-5BCC-B2E4-0EE819F2C514}"/>
              </a:ext>
            </a:extLst>
          </p:cNvPr>
          <p:cNvSpPr txBox="1">
            <a:spLocks/>
          </p:cNvSpPr>
          <p:nvPr/>
        </p:nvSpPr>
        <p:spPr>
          <a:xfrm>
            <a:off x="7005982" y="2839451"/>
            <a:ext cx="5194299" cy="1315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Quick Links to Workshop Material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GitHub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Slides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n-US" sz="1400" dirty="0"/>
              <a:t> </a:t>
            </a:r>
          </a:p>
          <a:p>
            <a:pPr marL="288925" lvl="1" indent="-1206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Download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</a:t>
            </a:r>
            <a:r>
              <a:rPr lang="en-US" sz="1400" b="1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FabConWorkshop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441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CreateItem using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39704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Programming CreateItem using Item Definitions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Getting Away from Deployment and ALM using PBIX Files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Item Definitions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Semantic Models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Long Running Operations and Throttling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to Create Reports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Reverse-engineering Item Definitions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Get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Updating Items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7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BE83-FA00-0F8E-7150-82C2CC5F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Away from Deployment and ALM using PBIX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9F90-7E52-9FBE-F208-1A2C880C7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55038"/>
          </a:xfrm>
        </p:spPr>
        <p:txBody>
          <a:bodyPr/>
          <a:lstStyle/>
          <a:p>
            <a:r>
              <a:rPr lang="en-US" dirty="0"/>
              <a:t>Managing definitions for datasets and reports in Power BI has been difficult</a:t>
            </a:r>
          </a:p>
          <a:p>
            <a:pPr lvl="1"/>
            <a:r>
              <a:rPr lang="en-US" dirty="0"/>
              <a:t>Common to package dataset and report definitions in </a:t>
            </a:r>
            <a:r>
              <a:rPr lang="en-US" sz="1800" b="1" dirty="0">
                <a:solidFill>
                  <a:srgbClr val="6C0000"/>
                </a:solidFill>
              </a:rPr>
              <a:t>PBIX files</a:t>
            </a:r>
            <a:r>
              <a:rPr lang="en-US" dirty="0"/>
              <a:t> created with </a:t>
            </a:r>
            <a:r>
              <a:rPr lang="en-US" sz="1800" b="1" dirty="0">
                <a:solidFill>
                  <a:srgbClr val="6C0000"/>
                </a:solidFill>
              </a:rPr>
              <a:t>Power BI Desktop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To developers, PBIX file is a </a:t>
            </a:r>
            <a:r>
              <a:rPr lang="en-US" sz="1800" b="1" dirty="0">
                <a:solidFill>
                  <a:srgbClr val="6C0000"/>
                </a:solidFill>
              </a:rPr>
              <a:t>black box</a:t>
            </a:r>
            <a:r>
              <a:rPr lang="en-US" dirty="0"/>
              <a:t> that provides no ability to read or write what's inside</a:t>
            </a:r>
          </a:p>
          <a:p>
            <a:pPr lvl="1"/>
            <a:r>
              <a:rPr lang="en-US" dirty="0"/>
              <a:t>Developer uses </a:t>
            </a:r>
            <a:r>
              <a:rPr lang="en-US" sz="1800" b="1" dirty="0">
                <a:solidFill>
                  <a:srgbClr val="6C0000"/>
                </a:solidFill>
              </a:rPr>
              <a:t>Imports API</a:t>
            </a:r>
            <a:r>
              <a:rPr lang="en-US" dirty="0"/>
              <a:t> to publish PBIX files which creates datasets and reports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ALM and CI/CD become problematic</a:t>
            </a:r>
            <a:r>
              <a:rPr lang="en-US" dirty="0"/>
              <a:t> when managing datasets and reports using PBIX files</a:t>
            </a:r>
          </a:p>
          <a:p>
            <a:pPr marL="344488" lvl="1" indent="0">
              <a:buNone/>
            </a:pPr>
            <a:endParaRPr lang="en-US" dirty="0"/>
          </a:p>
          <a:p>
            <a:r>
              <a:rPr lang="en-US" dirty="0"/>
              <a:t>Fabric User API introduces much better way to create items and to manage ALM</a:t>
            </a:r>
          </a:p>
          <a:p>
            <a:pPr lvl="1"/>
            <a:r>
              <a:rPr lang="en-US" dirty="0"/>
              <a:t>Provides developer with full control when creating, reading or updating item definitions</a:t>
            </a:r>
          </a:p>
          <a:p>
            <a:pPr lvl="1"/>
            <a:r>
              <a:rPr lang="en-US" dirty="0"/>
              <a:t>Fabric User API allows developers to move past limitations of working with PBIX files</a:t>
            </a:r>
          </a:p>
          <a:p>
            <a:pPr lvl="1"/>
            <a:r>
              <a:rPr lang="en-US" dirty="0"/>
              <a:t>New APIs include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1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BFF7-17A2-B867-3333-4C26740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Abstraction of a Workspace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BB5F-FB22-7B15-EABA-C6E1661AB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338" y="1227439"/>
            <a:ext cx="11604521" cy="2077492"/>
          </a:xfrm>
        </p:spPr>
        <p:txBody>
          <a:bodyPr/>
          <a:lstStyle/>
          <a:p>
            <a:r>
              <a:rPr lang="en-US" dirty="0"/>
              <a:t>Fabric platform introduces unified </a:t>
            </a:r>
            <a:r>
              <a:rPr lang="en-US" sz="2000" b="1" dirty="0">
                <a:solidFill>
                  <a:srgbClr val="6C0000"/>
                </a:solidFill>
              </a:rPr>
              <a:t>Item</a:t>
            </a:r>
            <a:r>
              <a:rPr lang="en-US" dirty="0"/>
              <a:t> abstraction for workspace artifact types</a:t>
            </a:r>
          </a:p>
          <a:p>
            <a:pPr lvl="1"/>
            <a:r>
              <a:rPr lang="en-US" dirty="0"/>
              <a:t>Item types are categorized by Fabric Workload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Some item types created by calling </a:t>
            </a:r>
            <a:r>
              <a:rPr lang="en-US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and passing </a:t>
            </a:r>
            <a:r>
              <a:rPr lang="en-US" sz="1800" b="1" dirty="0">
                <a:solidFill>
                  <a:srgbClr val="6C0000"/>
                </a:solidFill>
              </a:rPr>
              <a:t>item definition</a:t>
            </a:r>
            <a:r>
              <a:rPr lang="en-US" dirty="0"/>
              <a:t> </a:t>
            </a:r>
            <a:br>
              <a:rPr lang="en-US" dirty="0"/>
            </a:b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semantic models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reports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notebooks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Spark job definitions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pipelines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Other item types created as empty items by calling </a:t>
            </a:r>
            <a:r>
              <a:rPr lang="en-US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without passing </a:t>
            </a:r>
            <a:r>
              <a:rPr lang="en-US" b="1" dirty="0">
                <a:solidFill>
                  <a:srgbClr val="6C0000"/>
                </a:solidFill>
              </a:rPr>
              <a:t>item definition</a:t>
            </a:r>
            <a:br>
              <a:rPr lang="en-US" dirty="0"/>
            </a:b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e.g.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lakehouses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warehouse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63925D-1F9C-5488-B674-7AC293C1F6CB}"/>
              </a:ext>
            </a:extLst>
          </p:cNvPr>
          <p:cNvGrpSpPr/>
          <p:nvPr/>
        </p:nvGrpSpPr>
        <p:grpSpPr>
          <a:xfrm>
            <a:off x="11217656" y="3497262"/>
            <a:ext cx="1055851" cy="1245979"/>
            <a:chOff x="11042523" y="3188268"/>
            <a:chExt cx="1115028" cy="13226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BEA15F-095C-5568-0CDD-DE39AC427404}"/>
                </a:ext>
              </a:extLst>
            </p:cNvPr>
            <p:cNvSpPr/>
            <p:nvPr/>
          </p:nvSpPr>
          <p:spPr bwMode="auto">
            <a:xfrm>
              <a:off x="11042523" y="3188268"/>
              <a:ext cx="1098978" cy="3626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Supported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D761FF-CCC7-9518-CFE5-7FE21E57B318}"/>
                </a:ext>
              </a:extLst>
            </p:cNvPr>
            <p:cNvSpPr/>
            <p:nvPr/>
          </p:nvSpPr>
          <p:spPr bwMode="auto">
            <a:xfrm>
              <a:off x="11052305" y="4148312"/>
              <a:ext cx="1105246" cy="3626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Unsupported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0704F0-E700-AE93-DE6F-BF40628E2C32}"/>
                </a:ext>
              </a:extLst>
            </p:cNvPr>
            <p:cNvSpPr/>
            <p:nvPr/>
          </p:nvSpPr>
          <p:spPr bwMode="auto">
            <a:xfrm>
              <a:off x="11052305" y="3662119"/>
              <a:ext cx="1105246" cy="3626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Coming Soon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36A5E1-940B-3B4C-C0F8-EF651F70E4DB}"/>
              </a:ext>
            </a:extLst>
          </p:cNvPr>
          <p:cNvGrpSpPr/>
          <p:nvPr/>
        </p:nvGrpSpPr>
        <p:grpSpPr>
          <a:xfrm>
            <a:off x="1206081" y="3497262"/>
            <a:ext cx="9786597" cy="2721212"/>
            <a:chOff x="1076873" y="4107306"/>
            <a:chExt cx="9786597" cy="27212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1823D-A626-8D8A-A52E-AE630AA9A48B}"/>
                </a:ext>
              </a:extLst>
            </p:cNvPr>
            <p:cNvSpPr/>
            <p:nvPr/>
          </p:nvSpPr>
          <p:spPr bwMode="auto">
            <a:xfrm>
              <a:off x="1076873" y="4107306"/>
              <a:ext cx="9786597" cy="2721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64008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Segoe UI" pitchFamily="34" charset="0"/>
                  <a:cs typeface="Segoe UI" pitchFamily="34" charset="0"/>
                </a:rPr>
                <a:t>Workspace Item Types by Workload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D3E08-A5F2-EC79-A0A7-70F1D49F920D}"/>
                </a:ext>
              </a:extLst>
            </p:cNvPr>
            <p:cNvSpPr/>
            <p:nvPr/>
          </p:nvSpPr>
          <p:spPr bwMode="auto">
            <a:xfrm>
              <a:off x="1176804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5D9884-B60F-2818-16A7-9062A585D1EA}"/>
                </a:ext>
              </a:extLst>
            </p:cNvPr>
            <p:cNvSpPr/>
            <p:nvPr/>
          </p:nvSpPr>
          <p:spPr bwMode="auto">
            <a:xfrm>
              <a:off x="1281494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SemanticModel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7EBD25-B9E8-F7EB-D13C-006C57BBCD2C}"/>
                </a:ext>
              </a:extLst>
            </p:cNvPr>
            <p:cNvSpPr/>
            <p:nvPr/>
          </p:nvSpPr>
          <p:spPr bwMode="auto">
            <a:xfrm>
              <a:off x="1281494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Report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671292-516D-AB61-702A-D7C88BFBB8AF}"/>
                </a:ext>
              </a:extLst>
            </p:cNvPr>
            <p:cNvSpPr/>
            <p:nvPr/>
          </p:nvSpPr>
          <p:spPr bwMode="auto">
            <a:xfrm>
              <a:off x="1281494" y="5470972"/>
              <a:ext cx="1301419" cy="284434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PaginatedReport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0E8072-3834-F8CF-A289-6FF957ACBB1C}"/>
                </a:ext>
              </a:extLst>
            </p:cNvPr>
            <p:cNvSpPr/>
            <p:nvPr/>
          </p:nvSpPr>
          <p:spPr bwMode="auto">
            <a:xfrm>
              <a:off x="2799797" y="4402519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Engineering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EE27D74-9AC0-93BA-87CE-D99083B0AB18}"/>
                </a:ext>
              </a:extLst>
            </p:cNvPr>
            <p:cNvSpPr/>
            <p:nvPr/>
          </p:nvSpPr>
          <p:spPr bwMode="auto">
            <a:xfrm>
              <a:off x="2904487" y="465947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Lakehouse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FC3AAD-0190-DA97-C0CF-F26BEDEEE6E0}"/>
                </a:ext>
              </a:extLst>
            </p:cNvPr>
            <p:cNvSpPr/>
            <p:nvPr/>
          </p:nvSpPr>
          <p:spPr bwMode="auto">
            <a:xfrm>
              <a:off x="2904487" y="50652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Notebook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28F602-B9C3-6F3A-DC8B-B00E54A5272F}"/>
                </a:ext>
              </a:extLst>
            </p:cNvPr>
            <p:cNvSpPr/>
            <p:nvPr/>
          </p:nvSpPr>
          <p:spPr bwMode="auto">
            <a:xfrm>
              <a:off x="2904487" y="5470972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SparkJobDefinition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40515B8-FB34-F61B-8C14-352AF0D36422}"/>
                </a:ext>
              </a:extLst>
            </p:cNvPr>
            <p:cNvSpPr/>
            <p:nvPr/>
          </p:nvSpPr>
          <p:spPr bwMode="auto">
            <a:xfrm>
              <a:off x="2918696" y="6333687"/>
              <a:ext cx="1301419" cy="284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Environment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DCA9B88-0DAF-BDF6-9FF4-D6C3AC47DDDE}"/>
                </a:ext>
              </a:extLst>
            </p:cNvPr>
            <p:cNvGrpSpPr/>
            <p:nvPr/>
          </p:nvGrpSpPr>
          <p:grpSpPr>
            <a:xfrm>
              <a:off x="6058331" y="4402521"/>
              <a:ext cx="1518303" cy="2313260"/>
              <a:chOff x="7655404" y="4402518"/>
              <a:chExt cx="1518303" cy="23132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41D4D0-0FBA-0F34-4D58-4447FBC814BC}"/>
                  </a:ext>
                </a:extLst>
              </p:cNvPr>
              <p:cNvSpPr/>
              <p:nvPr/>
            </p:nvSpPr>
            <p:spPr bwMode="auto">
              <a:xfrm>
                <a:off x="7655404" y="4402518"/>
                <a:ext cx="1518303" cy="231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Data Factory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FD8C8EC-9F9C-6401-2BEC-D0AA88C16137}"/>
                  </a:ext>
                </a:extLst>
              </p:cNvPr>
              <p:cNvSpPr/>
              <p:nvPr/>
            </p:nvSpPr>
            <p:spPr bwMode="auto">
              <a:xfrm>
                <a:off x="7760094" y="4659477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DataPipeline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35246F-ECCA-47F5-66B2-60197E7061BC}"/>
                  </a:ext>
                </a:extLst>
              </p:cNvPr>
              <p:cNvSpPr/>
              <p:nvPr/>
            </p:nvSpPr>
            <p:spPr bwMode="auto">
              <a:xfrm>
                <a:off x="7760094" y="5065225"/>
                <a:ext cx="1301419" cy="2844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Dataflow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FD93DB-DFBD-0926-0982-222FBA56F069}"/>
                </a:ext>
              </a:extLst>
            </p:cNvPr>
            <p:cNvSpPr/>
            <p:nvPr/>
          </p:nvSpPr>
          <p:spPr bwMode="auto">
            <a:xfrm>
              <a:off x="4429064" y="4408867"/>
              <a:ext cx="1518303" cy="2313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Warehouse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C91EB-0EB1-3CFF-C362-F4AC6DA85C09}"/>
                </a:ext>
              </a:extLst>
            </p:cNvPr>
            <p:cNvSpPr/>
            <p:nvPr/>
          </p:nvSpPr>
          <p:spPr bwMode="auto">
            <a:xfrm>
              <a:off x="4533755" y="4665825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Warehouse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342E2F-3A23-72D0-A49B-5C863834A0EA}"/>
                </a:ext>
              </a:extLst>
            </p:cNvPr>
            <p:cNvSpPr/>
            <p:nvPr/>
          </p:nvSpPr>
          <p:spPr bwMode="auto">
            <a:xfrm>
              <a:off x="4530291" y="506534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MirroredWarehouse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4B274D-53FD-9894-2711-2B42D953D8AF}"/>
                </a:ext>
              </a:extLst>
            </p:cNvPr>
            <p:cNvGrpSpPr/>
            <p:nvPr/>
          </p:nvGrpSpPr>
          <p:grpSpPr>
            <a:xfrm>
              <a:off x="7678685" y="4402518"/>
              <a:ext cx="1518303" cy="2319609"/>
              <a:chOff x="6048670" y="4402518"/>
              <a:chExt cx="1518303" cy="231960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724E6B-BB55-B45F-F5AD-E88D9F7A6ACD}"/>
                  </a:ext>
                </a:extLst>
              </p:cNvPr>
              <p:cNvSpPr/>
              <p:nvPr/>
            </p:nvSpPr>
            <p:spPr bwMode="auto">
              <a:xfrm>
                <a:off x="6048670" y="4402518"/>
                <a:ext cx="1518303" cy="23196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chemeClr val="tx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Real-time Analytics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DE158E-7C83-C8B1-7154-DA280187D5F3}"/>
                  </a:ext>
                </a:extLst>
              </p:cNvPr>
              <p:cNvSpPr/>
              <p:nvPr/>
            </p:nvSpPr>
            <p:spPr bwMode="auto">
              <a:xfrm>
                <a:off x="6153360" y="5057045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KQLDatabase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5F44AA1-6184-A9CB-FB09-99E8CF7D3337}"/>
                  </a:ext>
                </a:extLst>
              </p:cNvPr>
              <p:cNvSpPr/>
              <p:nvPr/>
            </p:nvSpPr>
            <p:spPr bwMode="auto">
              <a:xfrm>
                <a:off x="6153360" y="5462793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KQLDataConnection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40504B3-E84B-B374-80D2-4A0D6A2E5DE7}"/>
                  </a:ext>
                </a:extLst>
              </p:cNvPr>
              <p:cNvSpPr/>
              <p:nvPr/>
            </p:nvSpPr>
            <p:spPr bwMode="auto">
              <a:xfrm>
                <a:off x="6153360" y="5868540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KQLQueryset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DB538D-73F3-5D93-5DC8-29A53A01DA47}"/>
                  </a:ext>
                </a:extLst>
              </p:cNvPr>
              <p:cNvSpPr/>
              <p:nvPr/>
            </p:nvSpPr>
            <p:spPr bwMode="auto">
              <a:xfrm>
                <a:off x="6153360" y="6274288"/>
                <a:ext cx="1301419" cy="284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b="1" dirty="0">
                    <a:solidFill>
                      <a:schemeClr val="tx1"/>
                    </a:solidFill>
                    <a:latin typeface="Lucida Console" panose="020B0609040504020204" pitchFamily="49" charset="0"/>
                    <a:ea typeface="Segoe UI" pitchFamily="34" charset="0"/>
                    <a:cs typeface="Segoe UI" pitchFamily="34" charset="0"/>
                  </a:rPr>
                  <a:t>Eventstream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565DA7-9DC7-6AD1-168E-B9C70DC8D617}"/>
                </a:ext>
              </a:extLst>
            </p:cNvPr>
            <p:cNvSpPr/>
            <p:nvPr/>
          </p:nvSpPr>
          <p:spPr bwMode="auto">
            <a:xfrm>
              <a:off x="2915019" y="5893147"/>
              <a:ext cx="1301419" cy="28443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Shortcut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AB520E-B4B9-5FDE-768F-FEBFCC7D09B7}"/>
                </a:ext>
              </a:extLst>
            </p:cNvPr>
            <p:cNvSpPr/>
            <p:nvPr/>
          </p:nvSpPr>
          <p:spPr bwMode="auto">
            <a:xfrm>
              <a:off x="9258917" y="4395894"/>
              <a:ext cx="1518303" cy="2313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 Science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C4B3D5-6079-BE09-5048-566F58CE9F30}"/>
                </a:ext>
              </a:extLst>
            </p:cNvPr>
            <p:cNvSpPr/>
            <p:nvPr/>
          </p:nvSpPr>
          <p:spPr bwMode="auto">
            <a:xfrm>
              <a:off x="9363607" y="4652853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MLExperiment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A2DD6-07EB-3EE4-B224-10AF7283BC5F}"/>
                </a:ext>
              </a:extLst>
            </p:cNvPr>
            <p:cNvSpPr/>
            <p:nvPr/>
          </p:nvSpPr>
          <p:spPr bwMode="auto">
            <a:xfrm>
              <a:off x="9363607" y="5058601"/>
              <a:ext cx="1301419" cy="284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MLModel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903EF62-1F08-D34C-A24F-40BC3C64C9BF}"/>
              </a:ext>
            </a:extLst>
          </p:cNvPr>
          <p:cNvSpPr/>
          <p:nvPr/>
        </p:nvSpPr>
        <p:spPr bwMode="auto">
          <a:xfrm>
            <a:off x="7925837" y="4072625"/>
            <a:ext cx="1301419" cy="284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 err="1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EventHouse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3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9EB3-1E6C-90DF-D4A7-30143F1C3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List Items </a:t>
            </a:r>
            <a:r>
              <a:rPr lang="en-US" sz="2000" dirty="0"/>
              <a:t>API</a:t>
            </a:r>
            <a:r>
              <a:rPr lang="en-US" dirty="0"/>
              <a:t> returns items for a specific workspace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URL using target workspace Id 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/items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List Items</a:t>
            </a:r>
            <a:r>
              <a:rPr lang="en-US" dirty="0"/>
              <a:t> API supports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n-US" dirty="0"/>
              <a:t> query string parameter to filter on item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9936-D284-4F95-709A-D65A8B1E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Items in Workspace using List Items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8B6-CEB7-8AFF-86CF-66BB227B3B04}"/>
              </a:ext>
            </a:extLst>
          </p:cNvPr>
          <p:cNvSpPr/>
          <p:nvPr/>
        </p:nvSpPr>
        <p:spPr bwMode="auto">
          <a:xfrm>
            <a:off x="890773" y="1694351"/>
            <a:ext cx="1637212" cy="17076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13E4A-7F31-3B7D-83F0-C70362C0CE13}"/>
              </a:ext>
            </a:extLst>
          </p:cNvPr>
          <p:cNvSpPr/>
          <p:nvPr/>
        </p:nvSpPr>
        <p:spPr bwMode="auto">
          <a:xfrm>
            <a:off x="7920021" y="1598888"/>
            <a:ext cx="1637212" cy="180308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31B3F-F962-41D6-D276-0154B9F1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19" y="4119840"/>
            <a:ext cx="6712278" cy="121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491345-2053-11B0-C5AD-E60969B5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18" y="4119840"/>
            <a:ext cx="2622505" cy="1153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7672A-4D24-FB87-7657-B46F13C1F075}"/>
              </a:ext>
            </a:extLst>
          </p:cNvPr>
          <p:cNvSpPr/>
          <p:nvPr/>
        </p:nvSpPr>
        <p:spPr bwMode="auto">
          <a:xfrm>
            <a:off x="2702338" y="1754668"/>
            <a:ext cx="5043330" cy="342686"/>
          </a:xfrm>
          <a:prstGeom prst="rightArrow">
            <a:avLst>
              <a:gd name="adj1" fmla="val 66153"/>
              <a:gd name="adj2" fmla="val 93548"/>
            </a:avLst>
          </a:prstGeom>
          <a:solidFill>
            <a:srgbClr val="F0F8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GET https://api.fabric.microsoft.com/v1/workspaces/</a:t>
            </a:r>
            <a:r>
              <a:rPr lang="nn-NO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{WORKSPACE_ID}</a:t>
            </a:r>
            <a:r>
              <a:rPr lang="nn-NO" sz="8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rPr>
              <a:t>/items</a:t>
            </a:r>
            <a:endParaRPr lang="en-US" sz="800" b="1" dirty="0">
              <a:solidFill>
                <a:schemeClr val="tx1"/>
              </a:solidFill>
              <a:latin typeface="Lucida Console" panose="020B0609040504020204" pitchFamily="49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079D5-3688-45C3-48BE-8964DE5A199A}"/>
              </a:ext>
            </a:extLst>
          </p:cNvPr>
          <p:cNvGrpSpPr/>
          <p:nvPr/>
        </p:nvGrpSpPr>
        <p:grpSpPr>
          <a:xfrm>
            <a:off x="2687149" y="2188765"/>
            <a:ext cx="5043330" cy="1095890"/>
            <a:chOff x="2687149" y="2188765"/>
            <a:chExt cx="5043330" cy="109589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27E70FB-4236-4A7A-03E9-E5C98DD01B8D}"/>
                </a:ext>
              </a:extLst>
            </p:cNvPr>
            <p:cNvSpPr/>
            <p:nvPr/>
          </p:nvSpPr>
          <p:spPr bwMode="auto">
            <a:xfrm flipH="1">
              <a:off x="2687149" y="2468856"/>
              <a:ext cx="5043330" cy="34268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200 OK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4735CF-7E34-004B-4C20-4F38AD12D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6381" y="2188765"/>
              <a:ext cx="1772764" cy="1095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E9F09-9CBA-8F36-6A26-6E34DBB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6044909"/>
            <a:ext cx="8436071" cy="65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519-1DFD-5FE5-42AB-E09CAA2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Fabric Item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F338-AB85-2FD4-A29D-E6F9EC6BF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Fabric items can be created and updated using </a:t>
            </a:r>
            <a:r>
              <a:rPr lang="en-US" sz="2000" b="1" dirty="0">
                <a:solidFill>
                  <a:srgbClr val="6C0000"/>
                </a:solidFill>
              </a:rPr>
              <a:t>item definitions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pass item definition when calling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You can retrieve item definition for existing Fabric item by calling </a:t>
            </a:r>
            <a:r>
              <a:rPr lang="en-US" sz="1800" b="1" dirty="0">
                <a:solidFill>
                  <a:srgbClr val="6C0000"/>
                </a:solidFill>
              </a:rPr>
              <a:t>Get Item 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You can modify existing workspace item by calling </a:t>
            </a:r>
            <a:r>
              <a:rPr lang="en-US" sz="1800" b="1" dirty="0">
                <a:solidFill>
                  <a:srgbClr val="6C0000"/>
                </a:solidFill>
              </a:rPr>
              <a:t>Update Item Definition</a:t>
            </a:r>
            <a:r>
              <a:rPr lang="en-US" dirty="0"/>
              <a:t> passing item definition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D2F30-3514-EB97-82E4-197F2333788E}"/>
              </a:ext>
            </a:extLst>
          </p:cNvPr>
          <p:cNvSpPr/>
          <p:nvPr/>
        </p:nvSpPr>
        <p:spPr bwMode="auto">
          <a:xfrm>
            <a:off x="1246295" y="2809990"/>
            <a:ext cx="2028629" cy="37100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E5DAC6-12C0-0F4E-9551-682CD8B82F75}"/>
              </a:ext>
            </a:extLst>
          </p:cNvPr>
          <p:cNvSpPr/>
          <p:nvPr/>
        </p:nvSpPr>
        <p:spPr bwMode="auto">
          <a:xfrm>
            <a:off x="8248430" y="2809990"/>
            <a:ext cx="2028629" cy="371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F857E-949D-E227-AF21-BE73E0A6A2D7}"/>
              </a:ext>
            </a:extLst>
          </p:cNvPr>
          <p:cNvGrpSpPr/>
          <p:nvPr/>
        </p:nvGrpSpPr>
        <p:grpSpPr>
          <a:xfrm>
            <a:off x="3522973" y="3105151"/>
            <a:ext cx="4507842" cy="709723"/>
            <a:chOff x="3781393" y="3734101"/>
            <a:chExt cx="4507842" cy="7097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6FB9032-4392-490D-2D98-10005460432F}"/>
                </a:ext>
              </a:extLst>
            </p:cNvPr>
            <p:cNvSpPr/>
            <p:nvPr/>
          </p:nvSpPr>
          <p:spPr bwMode="auto">
            <a:xfrm>
              <a:off x="3781393" y="3810990"/>
              <a:ext cx="4507842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Create Item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5F53AF-1C11-0B7B-1382-6F0B649D0751}"/>
                </a:ext>
              </a:extLst>
            </p:cNvPr>
            <p:cNvSpPr/>
            <p:nvPr/>
          </p:nvSpPr>
          <p:spPr bwMode="auto">
            <a:xfrm>
              <a:off x="5864819" y="3734101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5FB441-0C6A-7684-E1A5-C3DF8F268966}"/>
              </a:ext>
            </a:extLst>
          </p:cNvPr>
          <p:cNvGrpSpPr/>
          <p:nvPr/>
        </p:nvGrpSpPr>
        <p:grpSpPr>
          <a:xfrm>
            <a:off x="3522973" y="5486961"/>
            <a:ext cx="4507843" cy="709723"/>
            <a:chOff x="3781391" y="6073183"/>
            <a:chExt cx="4507843" cy="709723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024486-D1F3-1B3D-AEC8-5D62A32F2C7D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67D1B4-CC43-D00C-52B6-F43E845161CA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EB3461-C221-D7E1-F8A9-9F8BB7B7AA09}"/>
              </a:ext>
            </a:extLst>
          </p:cNvPr>
          <p:cNvGrpSpPr/>
          <p:nvPr/>
        </p:nvGrpSpPr>
        <p:grpSpPr>
          <a:xfrm>
            <a:off x="3505602" y="4296056"/>
            <a:ext cx="4507843" cy="709723"/>
            <a:chOff x="3764022" y="4643606"/>
            <a:chExt cx="4507843" cy="7097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EA6C562-6516-5CCF-6E5B-1F40F38CC205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21B4ED1-2BEA-754E-2924-EDEBD12C5A9B}"/>
                </a:ext>
              </a:extLst>
            </p:cNvPr>
            <p:cNvSpPr/>
            <p:nvPr/>
          </p:nvSpPr>
          <p:spPr bwMode="auto">
            <a:xfrm>
              <a:off x="6286540" y="4643606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1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E9B0-D6B9-66A8-90B8-563CCE15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Item Definition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3E67-3925-4803-A349-3E04A8434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0099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>
                <a:solidFill>
                  <a:srgbClr val="6C0000"/>
                </a:solidFill>
              </a:rPr>
              <a:t>Create Item</a:t>
            </a:r>
            <a:r>
              <a:rPr lang="en-US" dirty="0"/>
              <a:t>, you pass </a:t>
            </a:r>
            <a:r>
              <a:rPr lang="en-US" sz="20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, </a:t>
            </a:r>
            <a:r>
              <a:rPr lang="en-US" sz="2000" b="1" dirty="0">
                <a:solidFill>
                  <a:srgbClr val="6C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6C0000"/>
                </a:solidFill>
              </a:rPr>
              <a:t>definition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Item </a:t>
            </a:r>
            <a:r>
              <a:rPr lang="en-US" sz="1800" b="1" dirty="0">
                <a:solidFill>
                  <a:srgbClr val="6C0000"/>
                </a:solidFill>
              </a:rPr>
              <a:t>definition</a:t>
            </a:r>
            <a:r>
              <a:rPr lang="en-US" dirty="0"/>
              <a:t> includes array of </a:t>
            </a:r>
            <a:r>
              <a:rPr lang="en-US" sz="1800" b="1" dirty="0">
                <a:solidFill>
                  <a:srgbClr val="6C0000"/>
                </a:solidFill>
              </a:rPr>
              <a:t>parts</a:t>
            </a:r>
            <a:r>
              <a:rPr lang="en-US" dirty="0"/>
              <a:t> where each part is item-specific file</a:t>
            </a:r>
          </a:p>
          <a:p>
            <a:pPr lvl="1"/>
            <a:r>
              <a:rPr lang="en-US" dirty="0"/>
              <a:t>File content for parts converted to/from </a:t>
            </a:r>
            <a:r>
              <a:rPr lang="en-US" sz="1800" b="1" dirty="0">
                <a:solidFill>
                  <a:srgbClr val="6C0000"/>
                </a:solidFill>
              </a:rPr>
              <a:t>inline base64 format</a:t>
            </a:r>
            <a:r>
              <a:rPr lang="en-US" dirty="0"/>
              <a:t> when transmitted across network</a:t>
            </a:r>
            <a:endParaRPr lang="en-US" b="1" dirty="0">
              <a:solidFill>
                <a:srgbClr val="6C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Item definition for each item type requires unique set of parts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Creating semantic model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definition.pbidataset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C0000"/>
                </a:solidFill>
              </a:rPr>
              <a:t>model.bim</a:t>
            </a:r>
          </a:p>
          <a:p>
            <a:pPr lvl="1"/>
            <a:r>
              <a:rPr lang="en-US" dirty="0"/>
              <a:t>Creating report definition requires parts for </a:t>
            </a:r>
            <a:r>
              <a:rPr lang="en-US" sz="1800" b="1" dirty="0">
                <a:solidFill>
                  <a:srgbClr val="6C0000"/>
                </a:solidFill>
              </a:rPr>
              <a:t>definition.pbir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6C0000"/>
                </a:solidFill>
              </a:rPr>
              <a:t>report.json</a:t>
            </a:r>
            <a:r>
              <a:rPr lang="en-US" sz="1800" dirty="0"/>
              <a:t> </a:t>
            </a:r>
            <a:r>
              <a:rPr lang="en-US" dirty="0"/>
              <a:t>and a report theme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E92A1E-A527-01ED-8E5B-19C62181D9CF}"/>
              </a:ext>
            </a:extLst>
          </p:cNvPr>
          <p:cNvGrpSpPr/>
          <p:nvPr/>
        </p:nvGrpSpPr>
        <p:grpSpPr>
          <a:xfrm>
            <a:off x="1176121" y="3963473"/>
            <a:ext cx="4052815" cy="2380550"/>
            <a:chOff x="1124345" y="3947327"/>
            <a:chExt cx="4052815" cy="2380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AC1493-985F-6438-B219-F945504462AE}"/>
                </a:ext>
              </a:extLst>
            </p:cNvPr>
            <p:cNvSpPr/>
            <p:nvPr/>
          </p:nvSpPr>
          <p:spPr bwMode="auto">
            <a:xfrm>
              <a:off x="1124346" y="39479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AD35A-5174-F269-C20A-7FE8CC7F3D81}"/>
                </a:ext>
              </a:extLst>
            </p:cNvPr>
            <p:cNvSpPr/>
            <p:nvPr/>
          </p:nvSpPr>
          <p:spPr bwMode="auto">
            <a:xfrm>
              <a:off x="1124345" y="4286988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04C16D-FAEC-877F-E755-88EFBDE169AD}"/>
                </a:ext>
              </a:extLst>
            </p:cNvPr>
            <p:cNvSpPr/>
            <p:nvPr/>
          </p:nvSpPr>
          <p:spPr bwMode="auto">
            <a:xfrm>
              <a:off x="1124345" y="4622667"/>
              <a:ext cx="1233377" cy="1701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A0920-F49A-C59F-CEA2-305ECC6F6E29}"/>
                </a:ext>
              </a:extLst>
            </p:cNvPr>
            <p:cNvSpPr/>
            <p:nvPr/>
          </p:nvSpPr>
          <p:spPr bwMode="auto">
            <a:xfrm>
              <a:off x="2357723" y="3947327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Product Sales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D8347-CB98-ECA4-2748-FA80CABE15E0}"/>
                </a:ext>
              </a:extLst>
            </p:cNvPr>
            <p:cNvSpPr/>
            <p:nvPr/>
          </p:nvSpPr>
          <p:spPr bwMode="auto">
            <a:xfrm>
              <a:off x="2357722" y="4286385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SemanticModel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7A572-E46E-1B0A-C2A1-C8B010F4093C}"/>
                </a:ext>
              </a:extLst>
            </p:cNvPr>
            <p:cNvSpPr/>
            <p:nvPr/>
          </p:nvSpPr>
          <p:spPr bwMode="auto">
            <a:xfrm>
              <a:off x="2357722" y="4622066"/>
              <a:ext cx="2819437" cy="170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CB91D-5463-0D79-448D-152F2034CDF8}"/>
                </a:ext>
              </a:extLst>
            </p:cNvPr>
            <p:cNvSpPr/>
            <p:nvPr/>
          </p:nvSpPr>
          <p:spPr bwMode="auto">
            <a:xfrm>
              <a:off x="2464568" y="4726218"/>
              <a:ext cx="2563735" cy="14591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20928E-93C2-C344-CB1B-A7A8F9CC237A}"/>
                </a:ext>
              </a:extLst>
            </p:cNvPr>
            <p:cNvGrpSpPr/>
            <p:nvPr/>
          </p:nvGrpSpPr>
          <p:grpSpPr>
            <a:xfrm>
              <a:off x="2686641" y="5106737"/>
              <a:ext cx="2160910" cy="812864"/>
              <a:chOff x="5017062" y="5405896"/>
              <a:chExt cx="2385855" cy="91667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849E9B-1368-D6E2-B20E-858AF7A0F589}"/>
                  </a:ext>
                </a:extLst>
              </p:cNvPr>
              <p:cNvSpPr/>
              <p:nvPr/>
            </p:nvSpPr>
            <p:spPr bwMode="auto">
              <a:xfrm>
                <a:off x="5017062" y="5405896"/>
                <a:ext cx="2385854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definition.pbidataset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C676D2-FADA-5AFA-C261-DE5D0E9DBA22}"/>
                  </a:ext>
                </a:extLst>
              </p:cNvPr>
              <p:cNvSpPr/>
              <p:nvPr/>
            </p:nvSpPr>
            <p:spPr bwMode="auto">
              <a:xfrm>
                <a:off x="5017062" y="5929169"/>
                <a:ext cx="2385855" cy="3934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model.bim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59B7-54C0-C930-64D7-000A8E87F58E}"/>
              </a:ext>
            </a:extLst>
          </p:cNvPr>
          <p:cNvGrpSpPr/>
          <p:nvPr/>
        </p:nvGrpSpPr>
        <p:grpSpPr>
          <a:xfrm>
            <a:off x="5704879" y="3928957"/>
            <a:ext cx="4052815" cy="2852877"/>
            <a:chOff x="5643164" y="3951148"/>
            <a:chExt cx="4052815" cy="2895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127180-D039-529D-555D-D9376BC7E9A3}"/>
                </a:ext>
              </a:extLst>
            </p:cNvPr>
            <p:cNvSpPr/>
            <p:nvPr/>
          </p:nvSpPr>
          <p:spPr bwMode="auto">
            <a:xfrm>
              <a:off x="5643165" y="3954970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displayName: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E5C6D1-6130-446D-454C-67D957BAAB9B}"/>
                </a:ext>
              </a:extLst>
            </p:cNvPr>
            <p:cNvSpPr/>
            <p:nvPr/>
          </p:nvSpPr>
          <p:spPr bwMode="auto">
            <a:xfrm>
              <a:off x="5643164" y="4294029"/>
              <a:ext cx="1233377" cy="339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type: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04861-F158-F235-C550-AD63AABD6AB5}"/>
                </a:ext>
              </a:extLst>
            </p:cNvPr>
            <p:cNvSpPr/>
            <p:nvPr/>
          </p:nvSpPr>
          <p:spPr bwMode="auto">
            <a:xfrm>
              <a:off x="5643164" y="4629708"/>
              <a:ext cx="1233377" cy="221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655143-146C-A923-82AD-C570F601EB93}"/>
                </a:ext>
              </a:extLst>
            </p:cNvPr>
            <p:cNvSpPr/>
            <p:nvPr/>
          </p:nvSpPr>
          <p:spPr bwMode="auto">
            <a:xfrm>
              <a:off x="6876542" y="3951148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Sales by Product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A8A241-9816-5D9B-FCA4-C5DB05766C12}"/>
                </a:ext>
              </a:extLst>
            </p:cNvPr>
            <p:cNvSpPr/>
            <p:nvPr/>
          </p:nvSpPr>
          <p:spPr bwMode="auto">
            <a:xfrm>
              <a:off x="6876541" y="4290206"/>
              <a:ext cx="2819437" cy="33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231E4E-0E08-ED87-FEA2-C69A6DEE290A}"/>
                </a:ext>
              </a:extLst>
            </p:cNvPr>
            <p:cNvSpPr/>
            <p:nvPr/>
          </p:nvSpPr>
          <p:spPr bwMode="auto">
            <a:xfrm>
              <a:off x="6876541" y="4625887"/>
              <a:ext cx="2819437" cy="222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E0D648-0B7E-EFCD-7A0F-2AB79F97792F}"/>
                </a:ext>
              </a:extLst>
            </p:cNvPr>
            <p:cNvSpPr/>
            <p:nvPr/>
          </p:nvSpPr>
          <p:spPr bwMode="auto">
            <a:xfrm>
              <a:off x="6983387" y="4730039"/>
              <a:ext cx="2563735" cy="1978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parts: {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}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C494C5-96EA-14EF-AFC0-DFEE6858892F}"/>
                </a:ext>
              </a:extLst>
            </p:cNvPr>
            <p:cNvSpPr/>
            <p:nvPr/>
          </p:nvSpPr>
          <p:spPr bwMode="auto">
            <a:xfrm>
              <a:off x="7154094" y="5130731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definition.pbir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15D412-B3F7-71BC-BCBC-5CCC425D2493}"/>
                </a:ext>
              </a:extLst>
            </p:cNvPr>
            <p:cNvSpPr/>
            <p:nvPr/>
          </p:nvSpPr>
          <p:spPr bwMode="auto">
            <a:xfrm>
              <a:off x="7154094" y="5581500"/>
              <a:ext cx="2212276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report.json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8014E-5924-2AD9-D54C-28AA19951732}"/>
                </a:ext>
              </a:extLst>
            </p:cNvPr>
            <p:cNvSpPr/>
            <p:nvPr/>
          </p:nvSpPr>
          <p:spPr bwMode="auto">
            <a:xfrm>
              <a:off x="7154092" y="6032270"/>
              <a:ext cx="2212277" cy="3488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report-theme.json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70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C2B7-0B0E-71ED-D81E-26CFF3BD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A285-11F2-FC69-678A-54522279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Developer must decide which type of semantic model to create</a:t>
            </a:r>
          </a:p>
          <a:p>
            <a:pPr lvl="1"/>
            <a:r>
              <a:rPr lang="en-US" dirty="0"/>
              <a:t>Import-mode models</a:t>
            </a:r>
          </a:p>
          <a:p>
            <a:pPr lvl="1"/>
            <a:r>
              <a:rPr lang="en-US" dirty="0"/>
              <a:t>DirectQuery models</a:t>
            </a:r>
          </a:p>
          <a:p>
            <a:pPr lvl="1"/>
            <a:r>
              <a:rPr lang="en-US" dirty="0"/>
              <a:t>DirectLake models</a:t>
            </a:r>
          </a:p>
          <a:p>
            <a:pPr lvl="1"/>
            <a:endParaRPr lang="en-US" dirty="0"/>
          </a:p>
          <a:p>
            <a:r>
              <a:rPr lang="en-US" dirty="0"/>
              <a:t>Item definition parts used to create semantic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r>
              <a:rPr lang="en-US" dirty="0"/>
              <a:t> contains configuration data for model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contains semantic model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3F338-C0ED-49AF-9469-5BA04598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"/>
          <a:stretch/>
        </p:blipFill>
        <p:spPr>
          <a:xfrm>
            <a:off x="1274562" y="5017786"/>
            <a:ext cx="2455167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89833E-92B7-CFB4-C9FB-6323E90605F5}"/>
              </a:ext>
            </a:extLst>
          </p:cNvPr>
          <p:cNvGrpSpPr/>
          <p:nvPr/>
        </p:nvGrpSpPr>
        <p:grpSpPr>
          <a:xfrm>
            <a:off x="3409950" y="5551318"/>
            <a:ext cx="4047713" cy="1017624"/>
            <a:chOff x="3409950" y="5551318"/>
            <a:chExt cx="4047713" cy="10176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265271-54C1-A9CF-900E-1734716E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9860" y="5551318"/>
              <a:ext cx="2497803" cy="10176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F47AE7-2827-03D4-331E-20A995E9E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950" y="5767086"/>
              <a:ext cx="1438275" cy="509889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95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666-A735-D5E2-FC4D-5676BE6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Semantic Model Definitions using BIM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99F3E-A81C-73CA-81C6-5EE9723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Semantic model definition can be maintained in BIM file format</a:t>
            </a:r>
          </a:p>
          <a:p>
            <a:pPr lvl="1"/>
            <a:r>
              <a:rPr lang="en-US" dirty="0"/>
              <a:t>Supported by Power BI Service and by Fabric</a:t>
            </a:r>
          </a:p>
          <a:p>
            <a:pPr lvl="1"/>
            <a:r>
              <a:rPr lang="en-US" dirty="0"/>
              <a:t>Supported by Tabular Editor and other community tools</a:t>
            </a:r>
          </a:p>
          <a:p>
            <a:pPr lvl="1"/>
            <a:r>
              <a:rPr lang="en-US" dirty="0"/>
              <a:t>Supported by Power BI Desktop with enabled preview feature for PBIP projects (</a:t>
            </a:r>
            <a:r>
              <a:rPr lang="en-US" i="1" dirty="0"/>
              <a:t>discussed next section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47BFE-885F-8846-1D82-3817007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1" y="2905360"/>
            <a:ext cx="4849696" cy="347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726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07F-FDF4-6261-9C14-A7DC0771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FabricItemDefinitionFactory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6BFD2-AA20-8486-9D04-C72018BD7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31709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Demo2-CreateItem</a:t>
            </a:r>
            <a:r>
              <a:rPr lang="en-US" dirty="0"/>
              <a:t> project contains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 This class abstracts assembling JSON request body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FabricItemDefinitionFactory</a:t>
            </a:r>
            <a:r>
              <a:rPr lang="en-US" dirty="0"/>
              <a:t> class provides method to create item 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BDD-457F-F53B-CFCC-2634788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4717823"/>
            <a:ext cx="10115551" cy="2098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04566-63EE-670F-7A7C-CF6D773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2052425"/>
            <a:ext cx="2387818" cy="1781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80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CB9-49B1-4C8C-0966-7CDE5ED4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Item Definitions for Calls to CreateItem API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04012-EDC1-9464-B727-8BD46A38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sz="2000" b="1" dirty="0" err="1">
                <a:solidFill>
                  <a:srgbClr val="6C0000"/>
                </a:solidFill>
              </a:rPr>
              <a:t>FabricUserApiModels.cs</a:t>
            </a:r>
            <a:r>
              <a:rPr lang="en-US" dirty="0"/>
              <a:t> contains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serialization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class to assemble item definition for create request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2CAE23-626A-A094-11F7-93FDE9054020}"/>
              </a:ext>
            </a:extLst>
          </p:cNvPr>
          <p:cNvGrpSpPr/>
          <p:nvPr/>
        </p:nvGrpSpPr>
        <p:grpSpPr>
          <a:xfrm>
            <a:off x="6286500" y="4050302"/>
            <a:ext cx="5894201" cy="2534557"/>
            <a:chOff x="6182429" y="4078877"/>
            <a:chExt cx="6007797" cy="2583404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9F5CE627-D01E-3529-E1C0-750E833AFA35}"/>
                </a:ext>
              </a:extLst>
            </p:cNvPr>
            <p:cNvSpPr/>
            <p:nvPr/>
          </p:nvSpPr>
          <p:spPr bwMode="auto">
            <a:xfrm>
              <a:off x="6182429" y="5136663"/>
              <a:ext cx="925033" cy="467832"/>
            </a:xfrm>
            <a:prstGeom prst="rightArrow">
              <a:avLst/>
            </a:prstGeom>
            <a:solidFill>
              <a:schemeClr val="accent4"/>
            </a:solidFill>
            <a:ln w="19050">
              <a:solidFill>
                <a:srgbClr val="6C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2CFEC-918D-52DD-0BB1-5262526FD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349" y="4078877"/>
              <a:ext cx="5044877" cy="2583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4FDF78D-A5B5-5D33-7807-7ECE47D7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5" y="1657678"/>
            <a:ext cx="3595467" cy="16800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5EB-8995-01B5-2092-17526B69D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6" y="4037863"/>
            <a:ext cx="5345045" cy="2597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6255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Getting Started with the Fabric User APIs</a:t>
            </a:r>
          </a:p>
          <a:p>
            <a:r>
              <a:rPr lang="en-US" dirty="0"/>
              <a:t>Programming CreateItem using Item Definitions</a:t>
            </a:r>
          </a:p>
          <a:p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515999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2C21-50FC-1488-694E-F4296DB5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3D5F-41E8-86B1-DF9B-B1673DDF9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6C0000"/>
                </a:solidFill>
              </a:rPr>
              <a:t>FabricUserApi.CreateItem</a:t>
            </a:r>
            <a:r>
              <a:rPr lang="en-US" dirty="0"/>
              <a:t> passing </a:t>
            </a:r>
            <a:r>
              <a:rPr lang="en-US" sz="2000" b="1" dirty="0">
                <a:solidFill>
                  <a:srgbClr val="6C0000"/>
                </a:solidFill>
              </a:rPr>
              <a:t>FabricItemCreateRequest</a:t>
            </a:r>
            <a:r>
              <a:rPr lang="en-US" dirty="0"/>
              <a:t> instance</a:t>
            </a:r>
          </a:p>
          <a:p>
            <a:pPr marL="230188" lvl="1" indent="0">
              <a:buNone/>
            </a:pPr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calls </a:t>
            </a:r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to send request across network to Fabric User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implements Fabric User API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</a:p>
          <a:p>
            <a:pPr lvl="1"/>
            <a:r>
              <a:rPr lang="en-US" dirty="0"/>
              <a:t>More on this topic after a few more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CB6C-6821-0B5E-F607-BEC3ECDB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3" y="1720793"/>
            <a:ext cx="10708315" cy="587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6346-F8B5-FE08-0C67-E9685B81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3" y="2925183"/>
            <a:ext cx="8277689" cy="1661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174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Semantic Model After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When you create a new import mode semantic model, you need to prepare it</a:t>
            </a:r>
          </a:p>
          <a:p>
            <a:pPr lvl="1"/>
            <a:r>
              <a:rPr lang="en-US" dirty="0"/>
              <a:t>Call 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creates semantic model definition but does not populate semantic model with data</a:t>
            </a:r>
          </a:p>
          <a:p>
            <a:pPr lvl="1"/>
            <a:r>
              <a:rPr lang="en-US" dirty="0"/>
              <a:t>You need to use the Power BI REST API to prepare the semantic model for consumption</a:t>
            </a:r>
          </a:p>
          <a:p>
            <a:pPr lvl="1"/>
            <a:r>
              <a:rPr lang="en-US" dirty="0"/>
              <a:t>First, you must patch credentials for the datasource(s) used by the semantic model</a:t>
            </a:r>
          </a:p>
          <a:p>
            <a:pPr lvl="1"/>
            <a:r>
              <a:rPr lang="en-US" dirty="0"/>
              <a:t>Second, you must initiate refresh operation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23"/>
          <a:stretch/>
        </p:blipFill>
        <p:spPr>
          <a:xfrm>
            <a:off x="1211328" y="3218756"/>
            <a:ext cx="7369179" cy="2336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58411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Tenant Provisioning in Demo2-CreateItem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Flow to create import-mode semantic model and report</a:t>
            </a:r>
          </a:p>
          <a:p>
            <a:pPr lvl="1"/>
            <a:r>
              <a:rPr lang="en-US" dirty="0"/>
              <a:t>Create workspace and assign workspace members</a:t>
            </a:r>
          </a:p>
          <a:p>
            <a:pPr lvl="1"/>
            <a:r>
              <a:rPr lang="en-US" dirty="0"/>
              <a:t>Create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Set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import-mode semantic model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A2D2A-D57A-19E9-4370-EF82F2E1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8" y="3282626"/>
            <a:ext cx="5196587" cy="2415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9C4F1B-690E-0FE5-D4A3-2B4E1F8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156" y="3282626"/>
            <a:ext cx="4674435" cy="182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DFE6FCA-3D2D-13B9-77C3-6FF794565CA1}"/>
              </a:ext>
            </a:extLst>
          </p:cNvPr>
          <p:cNvSpPr/>
          <p:nvPr/>
        </p:nvSpPr>
        <p:spPr bwMode="auto">
          <a:xfrm>
            <a:off x="6111074" y="3827847"/>
            <a:ext cx="925033" cy="467832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CF5-E073-F0B9-26AD-BBB0CC9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Long Running Operations (LRO)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52E8-E0C5-8DF5-6615-EB971084F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Fabric User API standardizes programming pattern for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 (LRO)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to monitor and wait on asynchronous operating running in Microsoft cloud</a:t>
            </a:r>
          </a:p>
          <a:p>
            <a:pPr lvl="1"/>
            <a:r>
              <a:rPr lang="en-US" dirty="0"/>
              <a:t>Single endpoint may conditionally return either synchronous response and asynchronous response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is good example of API that implements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Long Running Operations</a:t>
            </a:r>
            <a:r>
              <a:rPr lang="en-US" dirty="0"/>
              <a:t> pattern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might return either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on successful call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when it successfully created the item in a synchronous operation 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CreateItem</a:t>
            </a:r>
            <a:r>
              <a:rPr lang="en-US" dirty="0"/>
              <a:t> returns </a:t>
            </a:r>
            <a:r>
              <a:rPr lang="en-US" sz="16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when it successfully starts async operation to create the item</a:t>
            </a:r>
          </a:p>
          <a:p>
            <a:pPr lvl="1"/>
            <a:r>
              <a:rPr lang="en-US" sz="16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must be implemented to handle both </a:t>
            </a:r>
            <a:r>
              <a:rPr lang="en-US" b="1" dirty="0">
                <a:solidFill>
                  <a:srgbClr val="6C0000"/>
                </a:solidFill>
              </a:rPr>
              <a:t>201</a:t>
            </a:r>
            <a:r>
              <a:rPr lang="en-US" dirty="0"/>
              <a:t> responses and </a:t>
            </a:r>
            <a:r>
              <a:rPr lang="en-US" sz="1800" b="1" dirty="0">
                <a:solidFill>
                  <a:srgbClr val="6C0000"/>
                </a:solidFill>
              </a:rPr>
              <a:t>202</a:t>
            </a:r>
            <a:r>
              <a:rPr lang="en-US" dirty="0"/>
              <a:t> responses</a:t>
            </a:r>
          </a:p>
          <a:p>
            <a:pPr>
              <a:spcBef>
                <a:spcPts val="1800"/>
              </a:spcBef>
            </a:pPr>
            <a:r>
              <a:rPr lang="en-US" dirty="0"/>
              <a:t>Response headers in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response used to monitor Long Running Operations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contains URL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Operation Status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-operation-id</a:t>
            </a:r>
            <a:r>
              <a:rPr lang="en-US" dirty="0"/>
              <a:t> response header contains GUID-based Id of operation</a:t>
            </a:r>
          </a:p>
          <a:p>
            <a:pPr lvl="1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r>
              <a:rPr lang="en-US" dirty="0"/>
              <a:t> response header contains number of seconds to wait</a:t>
            </a:r>
          </a:p>
        </p:txBody>
      </p:sp>
    </p:spTree>
    <p:extLst>
      <p:ext uri="{BB962C8B-B14F-4D97-AF65-F5344CB8AC3E}">
        <p14:creationId xmlns:p14="http://schemas.microsoft.com/office/powerpoint/2010/main" val="11623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ExecutePostRequest</a:t>
            </a:r>
            <a:r>
              <a:rPr lang="en-US" dirty="0"/>
              <a:t> has conditional logic to handle </a:t>
            </a:r>
            <a:r>
              <a:rPr lang="en-US" sz="20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or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201 Created</a:t>
            </a:r>
            <a:r>
              <a:rPr lang="en-US" dirty="0"/>
              <a:t> are synchronous</a:t>
            </a:r>
          </a:p>
          <a:p>
            <a:pPr lvl="1"/>
            <a:r>
              <a:rPr lang="en-US" dirty="0"/>
              <a:t>Calls that return </a:t>
            </a:r>
            <a:r>
              <a:rPr lang="en-US" sz="18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are asynchronous and considered to be </a:t>
            </a:r>
            <a:r>
              <a:rPr lang="en-US" sz="1800" b="1" dirty="0">
                <a:solidFill>
                  <a:srgbClr val="6C0000"/>
                </a:solidFill>
              </a:rPr>
              <a:t>long running operations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0F885-64F4-0956-073A-4438F08B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0" y="2499714"/>
            <a:ext cx="7293023" cy="409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9FECC73-3A7A-2367-9D5D-1ADD6F4471D6}"/>
              </a:ext>
            </a:extLst>
          </p:cNvPr>
          <p:cNvSpPr/>
          <p:nvPr/>
        </p:nvSpPr>
        <p:spPr bwMode="auto">
          <a:xfrm>
            <a:off x="138222" y="5465113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long-running operation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0225B0-AC6C-B5E7-E591-A91AB53397B7}"/>
              </a:ext>
            </a:extLst>
          </p:cNvPr>
          <p:cNvSpPr/>
          <p:nvPr/>
        </p:nvSpPr>
        <p:spPr bwMode="auto">
          <a:xfrm>
            <a:off x="127589" y="4690605"/>
            <a:ext cx="2041451" cy="420105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synchronous operation</a:t>
            </a:r>
          </a:p>
        </p:txBody>
      </p:sp>
    </p:spTree>
    <p:extLst>
      <p:ext uri="{BB962C8B-B14F-4D97-AF65-F5344CB8AC3E}">
        <p14:creationId xmlns:p14="http://schemas.microsoft.com/office/powerpoint/2010/main" val="377368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Asynchronous calls which return </a:t>
            </a:r>
            <a:r>
              <a:rPr lang="en-US" sz="2000" b="1" dirty="0">
                <a:solidFill>
                  <a:srgbClr val="6C0000"/>
                </a:solidFill>
              </a:rPr>
              <a:t>202 Accepted</a:t>
            </a:r>
            <a:r>
              <a:rPr lang="en-US" dirty="0"/>
              <a:t> include two important response headers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response header provides URL to call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  <a:r>
              <a:rPr lang="en-US" dirty="0"/>
              <a:t> API to get operation status</a:t>
            </a:r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Retry-After</a:t>
            </a:r>
            <a:r>
              <a:rPr lang="en-US" dirty="0"/>
              <a:t> response header returns number of seconds to wait before calling </a:t>
            </a:r>
            <a:r>
              <a:rPr lang="en-US" sz="1800" b="1" dirty="0">
                <a:solidFill>
                  <a:srgbClr val="6C0000"/>
                </a:solidFill>
              </a:rPr>
              <a:t>Get Operation State</a:t>
            </a:r>
          </a:p>
          <a:p>
            <a:pPr lvl="1"/>
            <a:r>
              <a:rPr lang="en-US" dirty="0"/>
              <a:t>Fabric User API enforces </a:t>
            </a:r>
            <a:r>
              <a:rPr lang="en-US" sz="1600" b="1" dirty="0">
                <a:solidFill>
                  <a:srgbClr val="6C0000"/>
                </a:solidFill>
              </a:rPr>
              <a:t>throttling</a:t>
            </a:r>
            <a:r>
              <a:rPr lang="en-US" dirty="0"/>
              <a:t> to prevent caller from checking operation status too frequently</a:t>
            </a:r>
          </a:p>
          <a:p>
            <a:pPr lvl="1"/>
            <a:r>
              <a:rPr lang="en-US" dirty="0"/>
              <a:t>Calling too frequently in specific time window results in status code of </a:t>
            </a:r>
            <a:r>
              <a:rPr lang="en-US" sz="1800" b="1" dirty="0">
                <a:solidFill>
                  <a:srgbClr val="6C0000"/>
                </a:solidFill>
              </a:rPr>
              <a:t>429 Too Many Requests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Developer should poll until response </a:t>
            </a:r>
            <a:r>
              <a:rPr lang="en-US" sz="1800" b="1" dirty="0">
                <a:solidFill>
                  <a:srgbClr val="6C0000"/>
                </a:solidFill>
                <a:latin typeface="Lucida Console" panose="020B0609040504020204" pitchFamily="49" charset="0"/>
              </a:rPr>
              <a:t>operation.status</a:t>
            </a:r>
            <a:r>
              <a:rPr lang="en-US" sz="1800" dirty="0"/>
              <a:t> equals either </a:t>
            </a:r>
            <a:r>
              <a:rPr lang="en-US" sz="1800" b="1" dirty="0">
                <a:solidFill>
                  <a:srgbClr val="6C0000"/>
                </a:solidFill>
              </a:rPr>
              <a:t>Succeeded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6C0000"/>
                </a:solidFill>
              </a:rPr>
              <a:t>Failed</a:t>
            </a:r>
            <a:endParaRPr lang="en-US" b="1" dirty="0">
              <a:solidFill>
                <a:srgbClr val="6C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02C11-699B-A334-3121-46F34CDC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96" y="3667694"/>
            <a:ext cx="6276113" cy="2599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F9922-EBBD-A8A0-C431-A4F3B166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71" y="3686405"/>
            <a:ext cx="3924891" cy="1788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C55D5-B835-7D72-B03B-17D73F9A1654}"/>
              </a:ext>
            </a:extLst>
          </p:cNvPr>
          <p:cNvSpPr/>
          <p:nvPr/>
        </p:nvSpPr>
        <p:spPr bwMode="auto">
          <a:xfrm>
            <a:off x="8057468" y="5328541"/>
            <a:ext cx="3710598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F8EE8D-3BF2-2746-9256-47A41696E4FB}"/>
              </a:ext>
            </a:extLst>
          </p:cNvPr>
          <p:cNvSpPr/>
          <p:nvPr/>
        </p:nvSpPr>
        <p:spPr bwMode="auto">
          <a:xfrm>
            <a:off x="8069871" y="4923416"/>
            <a:ext cx="826913" cy="13403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31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36779A-B489-E4A7-B8DB-402ABCDC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70" y="2849799"/>
            <a:ext cx="6285598" cy="3870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3D70D-F5C1-44BB-0130-EC696C01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Running Operations – Part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29FEF-32DC-FD30-8041-C0F1ADBF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1785104"/>
          </a:xfrm>
        </p:spPr>
        <p:txBody>
          <a:bodyPr/>
          <a:lstStyle/>
          <a:p>
            <a:r>
              <a:rPr lang="en-US" dirty="0"/>
              <a:t>Poll by calling to </a:t>
            </a:r>
            <a:r>
              <a:rPr lang="en-US" sz="2000" b="1" dirty="0">
                <a:solidFill>
                  <a:srgbClr val="6C0000"/>
                </a:solidFill>
              </a:rPr>
              <a:t>Get Operation Status</a:t>
            </a:r>
            <a:r>
              <a:rPr lang="en-US" dirty="0"/>
              <a:t> until </a:t>
            </a:r>
            <a:r>
              <a:rPr lang="en-US" sz="2000" b="1" dirty="0">
                <a:solidFill>
                  <a:srgbClr val="6C0000"/>
                </a:solidFill>
              </a:rPr>
              <a:t>operation.status == "Succeeded"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If response does not include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that means there is no result to return to caller</a:t>
            </a:r>
          </a:p>
          <a:p>
            <a:pPr lvl="1"/>
            <a:r>
              <a:rPr lang="en-US" dirty="0"/>
              <a:t>If response includes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header, then you should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to fetch result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6C0000"/>
                </a:solidFill>
              </a:rPr>
              <a:t>/result</a:t>
            </a:r>
            <a:r>
              <a:rPr lang="en-US" dirty="0"/>
              <a:t> to end of URL in </a:t>
            </a:r>
            <a:r>
              <a:rPr lang="en-US" sz="1800" b="1" dirty="0">
                <a:solidFill>
                  <a:srgbClr val="6C0000"/>
                </a:solidFill>
              </a:rPr>
              <a:t>Location</a:t>
            </a:r>
            <a:r>
              <a:rPr lang="en-US" dirty="0"/>
              <a:t> header to call </a:t>
            </a:r>
            <a:r>
              <a:rPr lang="en-US" sz="1800" b="1" dirty="0">
                <a:solidFill>
                  <a:srgbClr val="6C0000"/>
                </a:solidFill>
              </a:rPr>
              <a:t>Get Operation Result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7DECA1-00FE-152E-455C-7C2571A1D25D}"/>
              </a:ext>
            </a:extLst>
          </p:cNvPr>
          <p:cNvSpPr/>
          <p:nvPr/>
        </p:nvSpPr>
        <p:spPr bwMode="auto">
          <a:xfrm>
            <a:off x="407032" y="4178802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absent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5922AB3-762D-29CC-63CE-CB1430092265}"/>
              </a:ext>
            </a:extLst>
          </p:cNvPr>
          <p:cNvSpPr/>
          <p:nvPr/>
        </p:nvSpPr>
        <p:spPr bwMode="auto">
          <a:xfrm>
            <a:off x="407032" y="4780703"/>
            <a:ext cx="1947239" cy="334362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Location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header exists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402D88A-74E8-C228-21EA-58F2676E4D29}"/>
              </a:ext>
            </a:extLst>
          </p:cNvPr>
          <p:cNvSpPr/>
          <p:nvPr/>
        </p:nvSpPr>
        <p:spPr bwMode="auto">
          <a:xfrm flipH="1">
            <a:off x="6899112" y="5121818"/>
            <a:ext cx="2220383" cy="291202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Call to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Get Operation Result</a:t>
            </a:r>
          </a:p>
        </p:txBody>
      </p:sp>
    </p:spTree>
    <p:extLst>
      <p:ext uri="{BB962C8B-B14F-4D97-AF65-F5344CB8AC3E}">
        <p14:creationId xmlns:p14="http://schemas.microsoft.com/office/powerpoint/2010/main" val="412405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7EB5-707A-ABC5-5D14-8952442F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Reports to Semantic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5D79-8ADC-18DB-A531-0F46CED2A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524042"/>
          </a:xfrm>
        </p:spPr>
        <p:txBody>
          <a:bodyPr/>
          <a:lstStyle/>
          <a:p>
            <a:r>
              <a:rPr lang="en-US" dirty="0"/>
              <a:t>When creating report from item definition, you must bind report to semantic model</a:t>
            </a:r>
          </a:p>
          <a:p>
            <a:pPr lvl="1"/>
            <a:r>
              <a:rPr lang="en-US" dirty="0"/>
              <a:t>Report definition maintained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while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only used to bind report to semantic model</a:t>
            </a:r>
          </a:p>
          <a:p>
            <a:pPr lvl="1"/>
            <a:r>
              <a:rPr lang="en-US" dirty="0"/>
              <a:t>Report definition has dependencies on names of tables, columns and measures in semantic model</a:t>
            </a:r>
          </a:p>
          <a:p>
            <a:pPr lvl="1"/>
            <a:r>
              <a:rPr lang="en-US" dirty="0"/>
              <a:t>Report has no dependencies on the type of underlying semantic model</a:t>
            </a:r>
          </a:p>
          <a:p>
            <a:pPr lvl="1"/>
            <a:r>
              <a:rPr lang="en-US" dirty="0"/>
              <a:t>Shared report definition can be bound to import-model semantic models and DirectLake semantic models</a:t>
            </a:r>
          </a:p>
          <a:p>
            <a:pPr>
              <a:spcBef>
                <a:spcPts val="1800"/>
              </a:spcBef>
            </a:pPr>
            <a:r>
              <a:rPr lang="en-US" dirty="0"/>
              <a:t>When you create a new report, you need to bind it to a target semantic model </a:t>
            </a:r>
          </a:p>
          <a:p>
            <a:pPr lvl="1"/>
            <a:r>
              <a:rPr lang="en-US" dirty="0"/>
              <a:t>When you create a new semantic model, you need to capture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returned from </a:t>
            </a:r>
            <a:r>
              <a:rPr lang="en-US" sz="1800" b="1" dirty="0">
                <a:solidFill>
                  <a:srgbClr val="6C0000"/>
                </a:solidFill>
              </a:rPr>
              <a:t>Create Item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When creating the item definition for the report, you use item </a:t>
            </a:r>
            <a:r>
              <a:rPr lang="en-US" sz="1800" b="1" dirty="0">
                <a:solidFill>
                  <a:srgbClr val="6C0000"/>
                </a:solidFill>
              </a:rPr>
              <a:t>Id</a:t>
            </a:r>
            <a:r>
              <a:rPr lang="en-US" dirty="0"/>
              <a:t> for semantic model for binding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E23534-21BB-DE1F-BD47-DE7E145A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0"/>
          <a:stretch/>
        </p:blipFill>
        <p:spPr>
          <a:xfrm>
            <a:off x="3240714" y="4542723"/>
            <a:ext cx="4968248" cy="22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B32C147-FD09-929F-0F7B-20B38AB2DD35}"/>
              </a:ext>
            </a:extLst>
          </p:cNvPr>
          <p:cNvSpPr/>
          <p:nvPr/>
        </p:nvSpPr>
        <p:spPr bwMode="auto">
          <a:xfrm>
            <a:off x="993059" y="5426050"/>
            <a:ext cx="2338732" cy="341336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Capture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1B0C268-2AB6-34E7-7715-825ED9266466}"/>
              </a:ext>
            </a:extLst>
          </p:cNvPr>
          <p:cNvSpPr/>
          <p:nvPr/>
        </p:nvSpPr>
        <p:spPr bwMode="auto">
          <a:xfrm>
            <a:off x="993058" y="6015005"/>
            <a:ext cx="2338732" cy="541401"/>
          </a:xfrm>
          <a:prstGeom prst="rightArrow">
            <a:avLst>
              <a:gd name="adj1" fmla="val 80324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Pass 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model.id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when creating item definition for report</a:t>
            </a:r>
          </a:p>
        </p:txBody>
      </p:sp>
    </p:spTree>
    <p:extLst>
      <p:ext uri="{BB962C8B-B14F-4D97-AF65-F5344CB8AC3E}">
        <p14:creationId xmlns:p14="http://schemas.microsoft.com/office/powerpoint/2010/main" val="1860142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F671-4EC3-06A7-D3E9-994A1BB5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using CreateItem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B4B9-FB90-B4D4-6AD2-D5FDF5D94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989314"/>
            <a:ext cx="11604521" cy="1431161"/>
          </a:xfrm>
        </p:spPr>
        <p:txBody>
          <a:bodyPr/>
          <a:lstStyle/>
          <a:p>
            <a:r>
              <a:rPr lang="en-US" dirty="0"/>
              <a:t>Creating report requires item definition with the following parts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–file containing metadata for Id of target semantic model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– file containing report layout with pages and visuals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CY24su02.json</a:t>
            </a:r>
            <a:r>
              <a:rPr lang="en-US" dirty="0"/>
              <a:t> –Power BI Desktop report theme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2CE44-787B-4C30-E4B2-812769C2C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7" y="2531528"/>
            <a:ext cx="9145500" cy="436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7D317-7C2E-2ADD-0D55-68DA46B2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59" y="3382962"/>
            <a:ext cx="4096257" cy="1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377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65D0-401F-7E6A-5596-DD0AB65F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Demo2-CreateItem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B758F-7E38-BEDA-AF82-6A88F2EA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86" y="1162899"/>
            <a:ext cx="6812250" cy="324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FE777-6A26-8D7A-0A6B-8E9E37A44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14" y="1162900"/>
            <a:ext cx="4362651" cy="172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66465-E4E9-CC95-D295-762B819E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14" y="3064587"/>
            <a:ext cx="4362651" cy="24825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3855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1E0F-5BB2-5F41-639B-DB8D34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F11D-5A2A-5131-2365-541EE44D1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What Languages?</a:t>
            </a:r>
          </a:p>
          <a:p>
            <a:pPr lvl="1"/>
            <a:r>
              <a:rPr lang="en-US" dirty="0"/>
              <a:t>JavaScript or TypeScript</a:t>
            </a:r>
          </a:p>
          <a:p>
            <a:pPr lvl="1"/>
            <a:r>
              <a:rPr lang="en-US" dirty="0"/>
              <a:t>C# or VB.NET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What else?</a:t>
            </a:r>
          </a:p>
          <a:p>
            <a:r>
              <a:rPr lang="en-US" dirty="0"/>
              <a:t>What development platforms?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.NET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Salesforce</a:t>
            </a:r>
          </a:p>
          <a:p>
            <a:pPr lvl="1"/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15167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14F5-07EF-BCC8-C714-48A3129C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Existing Items using Get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FA1D-6ECE-9DC9-4F40-D8A513031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sz="2000" b="1" dirty="0">
                <a:solidFill>
                  <a:srgbClr val="6C0000"/>
                </a:solidFill>
              </a:rPr>
              <a:t>Get Item Definition</a:t>
            </a:r>
            <a:r>
              <a:rPr lang="en-US" dirty="0"/>
              <a:t> API allows you retrieve item definition for existing items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Items</a:t>
            </a:r>
            <a:r>
              <a:rPr lang="en-US" dirty="0"/>
              <a:t> to discover set of item Ids in workspace then call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Get Item Definition</a:t>
            </a:r>
            <a:r>
              <a:rPr lang="en-US" dirty="0"/>
              <a:t> once for each item Id</a:t>
            </a:r>
          </a:p>
          <a:p>
            <a:pPr lvl="1"/>
            <a:r>
              <a:rPr lang="en-US" dirty="0"/>
              <a:t>Make it possible to create a folder on local file system with set of files for each item definition part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Exported items definitions used to reverse engineering item definition parts needed for calling </a:t>
            </a:r>
            <a:r>
              <a:rPr lang="en-US" sz="1800" b="1" dirty="0">
                <a:solidFill>
                  <a:srgbClr val="6C0000"/>
                </a:solidFill>
              </a:rPr>
              <a:t>CreateItem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66412-195C-0FF3-EF0D-03A8D798FB97}"/>
              </a:ext>
            </a:extLst>
          </p:cNvPr>
          <p:cNvSpPr/>
          <p:nvPr/>
        </p:nvSpPr>
        <p:spPr bwMode="auto">
          <a:xfrm>
            <a:off x="1278254" y="2449902"/>
            <a:ext cx="2028629" cy="16331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C6302-2E9A-8F20-9B37-92D78DBD1301}"/>
              </a:ext>
            </a:extLst>
          </p:cNvPr>
          <p:cNvSpPr/>
          <p:nvPr/>
        </p:nvSpPr>
        <p:spPr bwMode="auto">
          <a:xfrm>
            <a:off x="8215770" y="2449902"/>
            <a:ext cx="2028629" cy="163311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A9BD0-9177-530D-9599-F88090591CE4}"/>
              </a:ext>
            </a:extLst>
          </p:cNvPr>
          <p:cNvGrpSpPr/>
          <p:nvPr/>
        </p:nvGrpSpPr>
        <p:grpSpPr>
          <a:xfrm>
            <a:off x="3472942" y="2680856"/>
            <a:ext cx="4507843" cy="528397"/>
            <a:chOff x="3764022" y="4643606"/>
            <a:chExt cx="4507843" cy="70972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F97AC54-DF2B-72D9-66AD-F11221CDECB9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23101F-029F-AA9F-6B14-35782526DC9B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Report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C1FE-6405-9316-A84F-3FA8E24C89D1}"/>
              </a:ext>
            </a:extLst>
          </p:cNvPr>
          <p:cNvGrpSpPr/>
          <p:nvPr/>
        </p:nvGrpSpPr>
        <p:grpSpPr>
          <a:xfrm>
            <a:off x="3472942" y="3381836"/>
            <a:ext cx="4507843" cy="528397"/>
            <a:chOff x="3764022" y="4643606"/>
            <a:chExt cx="4507843" cy="70972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4A625C-38D3-8715-7F87-4ECD0FB35862}"/>
                </a:ext>
              </a:extLst>
            </p:cNvPr>
            <p:cNvSpPr/>
            <p:nvPr/>
          </p:nvSpPr>
          <p:spPr bwMode="auto">
            <a:xfrm flipH="1">
              <a:off x="3764022" y="4720495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GET - Get Item Definition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25BA620-5B5D-D22E-C937-80F368AED5BE}"/>
                </a:ext>
              </a:extLst>
            </p:cNvPr>
            <p:cNvSpPr/>
            <p:nvPr/>
          </p:nvSpPr>
          <p:spPr bwMode="auto">
            <a:xfrm>
              <a:off x="6179574" y="4643606"/>
              <a:ext cx="1818640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 Item Definition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for Semantic Model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8E4836-F1E8-2BFA-4860-9055D498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2" y="4801683"/>
            <a:ext cx="3115110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F7975-440F-E258-67EF-A3DE323D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5" b="-1"/>
          <a:stretch/>
        </p:blipFill>
        <p:spPr>
          <a:xfrm>
            <a:off x="7494401" y="4801683"/>
            <a:ext cx="2648320" cy="183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AF38F6-E318-A7F2-331F-7B68159BB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6"/>
          <a:stretch/>
        </p:blipFill>
        <p:spPr>
          <a:xfrm>
            <a:off x="4791718" y="4814285"/>
            <a:ext cx="2372056" cy="904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954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E871-96C7-33F6-E3DB-0AC742A6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Workspace Items using Update Item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27DA-87CD-9D4C-A8D3-33D11AEBF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232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Update Item Definition</a:t>
            </a:r>
            <a:r>
              <a:rPr lang="en-US" dirty="0"/>
              <a:t> API to update semantic models and reports</a:t>
            </a:r>
          </a:p>
          <a:p>
            <a:pPr lvl="1"/>
            <a:r>
              <a:rPr lang="en-US" dirty="0"/>
              <a:t>You can update semantic models and reports completely independent of one another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6885-3240-F9D8-A81C-A1A1F296C9DC}"/>
              </a:ext>
            </a:extLst>
          </p:cNvPr>
          <p:cNvSpPr/>
          <p:nvPr/>
        </p:nvSpPr>
        <p:spPr bwMode="auto">
          <a:xfrm>
            <a:off x="1379645" y="2190865"/>
            <a:ext cx="2028629" cy="16381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83050-41C3-83F3-7134-44B44936A8FC}"/>
              </a:ext>
            </a:extLst>
          </p:cNvPr>
          <p:cNvSpPr/>
          <p:nvPr/>
        </p:nvSpPr>
        <p:spPr bwMode="auto">
          <a:xfrm>
            <a:off x="8351749" y="2190865"/>
            <a:ext cx="2028629" cy="163818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F65299-6C54-FC89-29B7-00FEED801C7B}"/>
              </a:ext>
            </a:extLst>
          </p:cNvPr>
          <p:cNvGrpSpPr/>
          <p:nvPr/>
        </p:nvGrpSpPr>
        <p:grpSpPr>
          <a:xfrm>
            <a:off x="3570598" y="2618525"/>
            <a:ext cx="4507843" cy="709723"/>
            <a:chOff x="3781391" y="6073183"/>
            <a:chExt cx="4507843" cy="7097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7032ED2-D040-55A1-6B30-160420EC6905}"/>
                </a:ext>
              </a:extLst>
            </p:cNvPr>
            <p:cNvSpPr/>
            <p:nvPr/>
          </p:nvSpPr>
          <p:spPr bwMode="auto">
            <a:xfrm>
              <a:off x="3781391" y="6150072"/>
              <a:ext cx="4507843" cy="555944"/>
            </a:xfrm>
            <a:prstGeom prst="rightArrow">
              <a:avLst>
                <a:gd name="adj1" fmla="val 65762"/>
                <a:gd name="adj2" fmla="val 7364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POST - Update Item Definition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FD2DC9-B605-5E21-E626-E24FFC118FBC}"/>
                </a:ext>
              </a:extLst>
            </p:cNvPr>
            <p:cNvSpPr/>
            <p:nvPr/>
          </p:nvSpPr>
          <p:spPr bwMode="auto">
            <a:xfrm>
              <a:off x="6276602" y="6073183"/>
              <a:ext cx="1232452" cy="7097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ts val="14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3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D6BF-5003-5B83-74EC-95141A23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Semantic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948AF-E0F6-A261-B853-F7A20A266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Use the same item definition passed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updated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0D8C-873C-ADF0-2973-03573996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815764"/>
            <a:ext cx="8436518" cy="3863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6BC51C-57FB-E769-6E59-FF30C1C551E9}"/>
              </a:ext>
            </a:extLst>
          </p:cNvPr>
          <p:cNvSpPr/>
          <p:nvPr/>
        </p:nvSpPr>
        <p:spPr bwMode="auto">
          <a:xfrm flipH="1">
            <a:off x="9199140" y="2295524"/>
            <a:ext cx="1481455" cy="302650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BIM file</a:t>
            </a:r>
          </a:p>
        </p:txBody>
      </p:sp>
    </p:spTree>
    <p:extLst>
      <p:ext uri="{BB962C8B-B14F-4D97-AF65-F5344CB8AC3E}">
        <p14:creationId xmlns:p14="http://schemas.microsoft.com/office/powerpoint/2010/main" val="292450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D944-7BF2-BC97-9C52-E890F17B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Semantic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F5D40-FEBE-8CC1-38D3-6F5B6202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168206"/>
            <a:ext cx="6679324" cy="31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4CB7-6C05-8414-020F-37BCC026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987316"/>
            <a:ext cx="3549400" cy="1638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43AD-4352-CFA9-92B2-FDBDBB3A88B1}"/>
              </a:ext>
            </a:extLst>
          </p:cNvPr>
          <p:cNvSpPr/>
          <p:nvPr/>
        </p:nvSpPr>
        <p:spPr bwMode="auto">
          <a:xfrm>
            <a:off x="521138" y="4514386"/>
            <a:ext cx="2028629" cy="2111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C7494-57DD-8AA4-3C75-A1440B8794C2}"/>
              </a:ext>
            </a:extLst>
          </p:cNvPr>
          <p:cNvSpPr/>
          <p:nvPr/>
        </p:nvSpPr>
        <p:spPr bwMode="auto">
          <a:xfrm>
            <a:off x="9286633" y="4514386"/>
            <a:ext cx="2028629" cy="211111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6CD9B-DCA6-23ED-5D4D-F99D1C058A46}"/>
              </a:ext>
            </a:extLst>
          </p:cNvPr>
          <p:cNvSpPr/>
          <p:nvPr/>
        </p:nvSpPr>
        <p:spPr bwMode="auto">
          <a:xfrm>
            <a:off x="2635590" y="4514385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55D-B39A-321A-DF25-1BC417C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Item Definition to Update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4AD3-6F42-A1A9-92B0-F9BF81B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" y="1240971"/>
            <a:ext cx="10401200" cy="556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C83D603-AB95-9B84-C833-086DB2B25E07}"/>
              </a:ext>
            </a:extLst>
          </p:cNvPr>
          <p:cNvSpPr/>
          <p:nvPr/>
        </p:nvSpPr>
        <p:spPr bwMode="auto">
          <a:xfrm flipH="1">
            <a:off x="7557767" y="3810227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Updated report.json file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B4F0DA-ECB8-5FF7-24E3-37876218E5FE}"/>
              </a:ext>
            </a:extLst>
          </p:cNvPr>
          <p:cNvSpPr/>
          <p:nvPr/>
        </p:nvSpPr>
        <p:spPr bwMode="auto">
          <a:xfrm flipH="1">
            <a:off x="7729217" y="5316991"/>
            <a:ext cx="2976882" cy="284163"/>
          </a:xfrm>
          <a:prstGeom prst="rightArrow">
            <a:avLst>
              <a:gd name="adj1" fmla="val 70091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Extend report with new built-in theme</a:t>
            </a:r>
          </a:p>
        </p:txBody>
      </p:sp>
    </p:spTree>
    <p:extLst>
      <p:ext uri="{BB962C8B-B14F-4D97-AF65-F5344CB8AC3E}">
        <p14:creationId xmlns:p14="http://schemas.microsoft.com/office/powerpoint/2010/main" val="10080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847-4F26-3E71-F46A-0601D907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EF31-BF09-BC0F-1B85-DC6E8DB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2" y="1078773"/>
            <a:ext cx="5449064" cy="283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875AE-0CB5-FDB3-7DC3-35E308E8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4" y="4587585"/>
            <a:ext cx="3508874" cy="2216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FB0B0-61FF-D9BF-DD52-66962E7600CB}"/>
              </a:ext>
            </a:extLst>
          </p:cNvPr>
          <p:cNvSpPr/>
          <p:nvPr/>
        </p:nvSpPr>
        <p:spPr bwMode="auto">
          <a:xfrm>
            <a:off x="583502" y="4090290"/>
            <a:ext cx="2028629" cy="27137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3806-50D7-EA17-60EA-11322008FF40}"/>
              </a:ext>
            </a:extLst>
          </p:cNvPr>
          <p:cNvSpPr/>
          <p:nvPr/>
        </p:nvSpPr>
        <p:spPr bwMode="auto">
          <a:xfrm>
            <a:off x="9348997" y="4090290"/>
            <a:ext cx="2028629" cy="271373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382E2B-B7C1-C72F-AF24-F9804AF9D439}"/>
              </a:ext>
            </a:extLst>
          </p:cNvPr>
          <p:cNvSpPr/>
          <p:nvPr/>
        </p:nvSpPr>
        <p:spPr bwMode="auto">
          <a:xfrm>
            <a:off x="2697954" y="4090290"/>
            <a:ext cx="6546510" cy="496569"/>
          </a:xfrm>
          <a:prstGeom prst="rightArrow">
            <a:avLst>
              <a:gd name="adj1" fmla="val 65762"/>
              <a:gd name="adj2" fmla="val 73643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POST  https://api.fabric.microsoft.com/v1/workspaces/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{WORKSPACE_ID}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/items/</a:t>
            </a:r>
            <a:r>
              <a:rPr lang="en-US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{ITEM_ID}</a:t>
            </a:r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/updateDefinition</a:t>
            </a:r>
          </a:p>
        </p:txBody>
      </p:sp>
    </p:spTree>
    <p:extLst>
      <p:ext uri="{BB962C8B-B14F-4D97-AF65-F5344CB8AC3E}">
        <p14:creationId xmlns:p14="http://schemas.microsoft.com/office/powerpoint/2010/main" val="20109900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68A-01D3-1E49-5C64-50BA1AD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Semantic Model and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F3180-EDC6-B076-8FF7-A3D64CF6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39" y="1157260"/>
            <a:ext cx="9775316" cy="553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260-FED3-D340-4250-87BC05E4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92" y="1157259"/>
            <a:ext cx="9777920" cy="55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ALM and CI/CD with GIT Integration</a:t>
            </a:r>
          </a:p>
          <a:p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227027138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ALM and CI/CD with GIT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9342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Automating ALM and CI/CD with GIT Integration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PBIP Projects in Power BI Desktop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Fabric Architecture for GIT Integration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Projects in Azure Dev Ops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Connecting Fabric Workspaces to Azure Dev Ops Repositories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and Syncing Workspace Connections using the Fabric User API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Managing Semantic Models using Tabular Model Definition Language (TMDL)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F0B3-B41B-ACF8-6EC7-0C465AF08C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29977"/>
          </a:xfrm>
        </p:spPr>
        <p:txBody>
          <a:bodyPr/>
          <a:lstStyle/>
          <a:p>
            <a:r>
              <a:rPr lang="en-US" dirty="0"/>
              <a:t>Power BI Desktop supports Power BI Desktop Developer Mode (Preview)</a:t>
            </a:r>
          </a:p>
          <a:p>
            <a:pPr lvl="1"/>
            <a:r>
              <a:rPr lang="en-US" dirty="0"/>
              <a:t>Power BI Desktop has traditionally allowed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PBIX</a:t>
            </a:r>
            <a:r>
              <a:rPr lang="en-US" dirty="0"/>
              <a:t> file format</a:t>
            </a:r>
          </a:p>
          <a:p>
            <a:pPr lvl="1"/>
            <a:r>
              <a:rPr lang="en-US" dirty="0"/>
              <a:t>Power BI Desktop now allows saving projects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Power BI Project (PBIP)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Power BI Desktop saves semantic model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definition.pbidataset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Power BI Desktop saves report definition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pbi</a:t>
            </a:r>
            <a:r>
              <a:rPr lang="en-US" dirty="0"/>
              <a:t> folder used to store local resources that should not be saved into source control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29A7-D895-480C-8C63-3009CA1B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PBIP Projects in Power BI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E89F-E1A8-7D7A-1909-16CB138B9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43" b="82302"/>
          <a:stretch/>
        </p:blipFill>
        <p:spPr>
          <a:xfrm>
            <a:off x="1301124" y="3705435"/>
            <a:ext cx="1844890" cy="465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2D26E-E5C6-4B9E-E555-CB615F8AA58A}"/>
              </a:ext>
            </a:extLst>
          </p:cNvPr>
          <p:cNvGrpSpPr/>
          <p:nvPr/>
        </p:nvGrpSpPr>
        <p:grpSpPr>
          <a:xfrm>
            <a:off x="3570694" y="3668999"/>
            <a:ext cx="7147698" cy="2714029"/>
            <a:chOff x="3303994" y="3554699"/>
            <a:chExt cx="7147698" cy="27140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02D2E2-F550-37E6-EF56-AF459F1FAF65}"/>
                </a:ext>
              </a:extLst>
            </p:cNvPr>
            <p:cNvSpPr/>
            <p:nvPr/>
          </p:nvSpPr>
          <p:spPr bwMode="auto">
            <a:xfrm>
              <a:off x="3303994" y="3554699"/>
              <a:ext cx="7147698" cy="27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C8C2E4-D267-6A4F-0714-C5F25F9F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321" y="3591135"/>
              <a:ext cx="2238687" cy="13908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07BC-5995-BE40-14AE-81B5CE28519F}"/>
              </a:ext>
            </a:extLst>
          </p:cNvPr>
          <p:cNvGrpSpPr/>
          <p:nvPr/>
        </p:nvGrpSpPr>
        <p:grpSpPr>
          <a:xfrm>
            <a:off x="5458133" y="3771191"/>
            <a:ext cx="5021473" cy="1984620"/>
            <a:chOff x="5142271" y="2756576"/>
            <a:chExt cx="5021473" cy="19846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3E30E6-494A-3A8C-99D6-470BF37A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031" y="2756576"/>
              <a:ext cx="1976713" cy="19846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B2FD23-FA07-7D5C-C417-366C0BE097FF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2930013"/>
              <a:ext cx="287102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2EFEBC-8B03-7585-8A58-091BBB2653EF}"/>
              </a:ext>
            </a:extLst>
          </p:cNvPr>
          <p:cNvGrpSpPr/>
          <p:nvPr/>
        </p:nvGrpSpPr>
        <p:grpSpPr>
          <a:xfrm>
            <a:off x="5448301" y="4193231"/>
            <a:ext cx="2798875" cy="2024154"/>
            <a:chOff x="5132439" y="3178616"/>
            <a:chExt cx="2798875" cy="20241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01DBBF-0C66-476A-9F48-E41C224A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24"/>
            <a:stretch/>
          </p:blipFill>
          <p:spPr>
            <a:xfrm>
              <a:off x="5954601" y="3178616"/>
              <a:ext cx="1976713" cy="20241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F5F479-D53B-08AD-A7B3-47E2A7541E27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39" y="3318386"/>
              <a:ext cx="707923" cy="93407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77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EDD-5543-61E2-16FD-DBADAB4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Fabric User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9EE3-6964-8457-3F6A-9170E9B4F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62788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Getting Started</a:t>
            </a:r>
            <a:r>
              <a:rPr lang="en-US" dirty="0"/>
              <a:t> session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Motivation for Multi-tenant applications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Understanding Fabric User API Architecture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Authentication and Access Token Acquisition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Viewing Fabric Workspaces and Capacities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Creating Fabric Workspaces</a:t>
            </a:r>
          </a:p>
          <a:p>
            <a:pPr marL="85248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Configuring Access by Assigning Workspace Roles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92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216B-FE13-578A-2E66-7A496354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0500"/>
            <a:ext cx="11801475" cy="498598"/>
          </a:xfrm>
        </p:spPr>
        <p:txBody>
          <a:bodyPr/>
          <a:lstStyle/>
          <a:p>
            <a:r>
              <a:rPr lang="en-US" dirty="0"/>
              <a:t>Motivation for PBIP File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4207F-3B69-1853-A318-FCBC6FC64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2139047"/>
          </a:xfrm>
        </p:spPr>
        <p:txBody>
          <a:bodyPr/>
          <a:lstStyle/>
          <a:p>
            <a:r>
              <a:rPr lang="en-US" dirty="0"/>
              <a:t>Benefits of moving away from PBIX file deployment to PBIP file format deployment</a:t>
            </a:r>
          </a:p>
          <a:p>
            <a:pPr lvl="1"/>
            <a:r>
              <a:rPr lang="en-US" dirty="0"/>
              <a:t>Easy to create Item definition files (</a:t>
            </a:r>
            <a:r>
              <a:rPr lang="en-US" sz="1400" dirty="0"/>
              <a:t>e.g.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and 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) that can be used to 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Item definition files can be stored in a source control system in more granular fashion</a:t>
            </a:r>
          </a:p>
          <a:p>
            <a:pPr lvl="1"/>
            <a:r>
              <a:rPr lang="en-US" dirty="0"/>
              <a:t>It makes it possible to view version history and compare different revisions (diff)</a:t>
            </a:r>
          </a:p>
          <a:p>
            <a:pPr lvl="1"/>
            <a:r>
              <a:rPr lang="en-US" dirty="0"/>
              <a:t>It makes it possible to revert to semantic models and reports to previous versions</a:t>
            </a:r>
          </a:p>
          <a:p>
            <a:pPr lvl="1"/>
            <a:r>
              <a:rPr lang="en-US" dirty="0"/>
              <a:t>Using PBIP with source control unblocks co-development with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29BE1-C548-8D88-3D06-BCEC463B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16" y="3628340"/>
            <a:ext cx="2749800" cy="2083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89F8C-074B-85EA-14D3-A1132B10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40" y="3628346"/>
            <a:ext cx="4854998" cy="22916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2992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BE99-E89D-FF91-5169-17DEE9F3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Power BI Project (.</a:t>
            </a:r>
            <a:r>
              <a:rPr lang="en-US" dirty="0" err="1"/>
              <a:t>pbip</a:t>
            </a:r>
            <a:r>
              <a:rPr lang="en-US" dirty="0"/>
              <a:t>) Save Option Feature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7794-D35E-099D-84FC-74B748F6F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Make sure to upgrade Power BI Desktop to February 2024 release or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174EB-7BC9-54D6-86A1-2F3E4EC57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1" b="19305"/>
          <a:stretch/>
        </p:blipFill>
        <p:spPr>
          <a:xfrm>
            <a:off x="949600" y="1796839"/>
            <a:ext cx="6139782" cy="443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571041-E405-EF8D-80EA-740BAA7833EB}"/>
              </a:ext>
            </a:extLst>
          </p:cNvPr>
          <p:cNvSpPr/>
          <p:nvPr/>
        </p:nvSpPr>
        <p:spPr bwMode="auto">
          <a:xfrm>
            <a:off x="1773422" y="5650534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3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with Fabric Workspace Connections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15909"/>
          </a:xfrm>
        </p:spPr>
        <p:txBody>
          <a:bodyPr/>
          <a:lstStyle/>
          <a:p>
            <a:r>
              <a:rPr lang="en-US" dirty="0"/>
              <a:t>Fabric GIT Integration allows connecting Fabric workspace to GIT repository</a:t>
            </a:r>
          </a:p>
          <a:p>
            <a:pPr lvl="1"/>
            <a:r>
              <a:rPr lang="en-US" dirty="0"/>
              <a:t>Currently, Fabric only supports connecting workspaces to repositories in Azure Dev Ops</a:t>
            </a:r>
          </a:p>
          <a:p>
            <a:pPr lvl="1"/>
            <a:r>
              <a:rPr lang="en-US" dirty="0"/>
              <a:t>Product team currently working to add GIT integration support for GitHub (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stay tuned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1301034" y="2603967"/>
            <a:ext cx="3256073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Fabric Workspace - Customer 01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1820468" y="3053946"/>
            <a:ext cx="928102" cy="900994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3028584" y="3053946"/>
            <a:ext cx="928102" cy="900994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083830" y="2603967"/>
            <a:ext cx="3526374" cy="1511139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4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C53F5-78BA-B2B3-A893-EE537132D21E}"/>
              </a:ext>
            </a:extLst>
          </p:cNvPr>
          <p:cNvGrpSpPr/>
          <p:nvPr/>
        </p:nvGrpSpPr>
        <p:grpSpPr>
          <a:xfrm>
            <a:off x="4108312" y="2992471"/>
            <a:ext cx="5148355" cy="1014173"/>
            <a:chOff x="4108312" y="2992471"/>
            <a:chExt cx="5148355" cy="101417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458262" y="2992471"/>
              <a:ext cx="2798405" cy="101417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12" y="3443222"/>
              <a:ext cx="2349950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DB47A5F-6A94-4D90-57F9-16C799ECDE8D}"/>
              </a:ext>
            </a:extLst>
          </p:cNvPr>
          <p:cNvCxnSpPr>
            <a:cxnSpLocks/>
          </p:cNvCxnSpPr>
          <p:nvPr/>
        </p:nvCxnSpPr>
        <p:spPr>
          <a:xfrm flipH="1">
            <a:off x="4108312" y="3689969"/>
            <a:ext cx="2349950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4EE208A-BC00-FA11-B281-B5FF21D71DCE}"/>
              </a:ext>
            </a:extLst>
          </p:cNvPr>
          <p:cNvSpPr/>
          <p:nvPr/>
        </p:nvSpPr>
        <p:spPr bwMode="auto">
          <a:xfrm>
            <a:off x="5072770" y="3193272"/>
            <a:ext cx="708049" cy="6974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8A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sync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547B7-1CFD-2E3A-BFD3-75677B2859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7773" r="6468" b="2098"/>
          <a:stretch/>
        </p:blipFill>
        <p:spPr>
          <a:xfrm>
            <a:off x="9913215" y="2603967"/>
            <a:ext cx="1885951" cy="4086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38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E3AF-01C1-57FC-1314-FAD98E0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Workspace Connections By Hand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793C7-FEC5-43E4-CB88-B38DC0BE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31161"/>
          </a:xfrm>
        </p:spPr>
        <p:txBody>
          <a:bodyPr/>
          <a:lstStyle/>
          <a:p>
            <a:r>
              <a:rPr lang="en-US" dirty="0"/>
              <a:t>Workspace can be connected to Azure Dev Ops repository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</a:p>
          <a:p>
            <a:pPr lvl="1"/>
            <a:r>
              <a:rPr lang="en-US" dirty="0"/>
              <a:t>First, you need to create an Azure Dev Ops project and initialize its main repository</a:t>
            </a:r>
          </a:p>
          <a:p>
            <a:pPr lvl="1"/>
            <a:r>
              <a:rPr lang="en-US" dirty="0"/>
              <a:t>Create workspace connection to ADO repository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Integration</a:t>
            </a:r>
            <a:r>
              <a:rPr lang="en-US" dirty="0"/>
              <a:t> tab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Workspace Settings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Once connected, workspace items list shows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Git status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651B5-0C93-E6FE-19ED-70111BE3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192"/>
          <a:stretch/>
        </p:blipFill>
        <p:spPr>
          <a:xfrm>
            <a:off x="1309798" y="2890158"/>
            <a:ext cx="5003739" cy="366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EDAD2-39A2-9304-906D-35E6B038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27" y="2890158"/>
            <a:ext cx="4624536" cy="195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08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81A3-BA51-F9FA-C2A7-9CB2210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Definition Files Are Pushed to ADO Repository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A8D553-8F64-0318-2D01-4510BE05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Changes made in workspace items can be synced with ADO repository</a:t>
            </a:r>
          </a:p>
          <a:p>
            <a:r>
              <a:rPr lang="en-US" dirty="0"/>
              <a:t>Changes made to files in ADO repository can be synced with workspace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638C7-8FD0-0195-965E-CA215DC1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8"/>
          <a:stretch/>
        </p:blipFill>
        <p:spPr>
          <a:xfrm>
            <a:off x="5150049" y="2424855"/>
            <a:ext cx="6504008" cy="2736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26D5BB-5EE0-1116-CCCF-F3ED08E5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" y="2424855"/>
            <a:ext cx="2956828" cy="12506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A4323-4694-8534-2109-6D20ECF6DA5D}"/>
              </a:ext>
            </a:extLst>
          </p:cNvPr>
          <p:cNvGrpSpPr/>
          <p:nvPr/>
        </p:nvGrpSpPr>
        <p:grpSpPr>
          <a:xfrm>
            <a:off x="3650092" y="3200891"/>
            <a:ext cx="1413459" cy="413656"/>
            <a:chOff x="5360352" y="4410259"/>
            <a:chExt cx="1413459" cy="4136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C169E6-41F5-08F6-2490-E852D9AAF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352" y="4548676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E4932A-28AB-C6B3-988A-1DA03B8721FF}"/>
                </a:ext>
              </a:extLst>
            </p:cNvPr>
            <p:cNvGrpSpPr/>
            <p:nvPr/>
          </p:nvGrpSpPr>
          <p:grpSpPr>
            <a:xfrm>
              <a:off x="5380016" y="4410259"/>
              <a:ext cx="1393795" cy="413656"/>
              <a:chOff x="5265102" y="4244133"/>
              <a:chExt cx="1393795" cy="41365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6077EA-F6E6-21AF-3157-D041E5A8A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102" y="4528900"/>
                <a:ext cx="1393795" cy="0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82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5876899-AE65-BB20-DC62-C4985A2B373B}"/>
                  </a:ext>
                </a:extLst>
              </p:cNvPr>
              <p:cNvSpPr/>
              <p:nvPr/>
            </p:nvSpPr>
            <p:spPr bwMode="auto">
              <a:xfrm>
                <a:off x="5748650" y="4244133"/>
                <a:ext cx="419956" cy="4136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sync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49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BCBD18E-F8EF-AF87-E386-6305F29E62C4}"/>
              </a:ext>
            </a:extLst>
          </p:cNvPr>
          <p:cNvSpPr/>
          <p:nvPr/>
        </p:nvSpPr>
        <p:spPr>
          <a:xfrm>
            <a:off x="6427993" y="2746132"/>
            <a:ext cx="2353537" cy="2668269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Azure Dev Ops Repositories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ADO Projects created &amp; managed by ISV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GIT Integration Flows for Multi-tenant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Multi-tenant applications can automate creating/syncing GIT workspace connections</a:t>
            </a:r>
          </a:p>
          <a:p>
            <a:pPr lvl="1"/>
            <a:r>
              <a:rPr lang="en-US" dirty="0"/>
              <a:t>First flow demonstrates populating Fabric workspace with items and then syncing with ADO repository</a:t>
            </a:r>
          </a:p>
          <a:p>
            <a:pPr lvl="1"/>
            <a:r>
              <a:rPr lang="en-US" dirty="0"/>
              <a:t>Second first flow demonstrates adding source files to ADO repository and syncing to populate 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510338" y="2746134"/>
            <a:ext cx="2353537" cy="2668268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131AD8-E821-C4F4-AA74-69BE642852D7}"/>
              </a:ext>
            </a:extLst>
          </p:cNvPr>
          <p:cNvGrpSpPr/>
          <p:nvPr/>
        </p:nvGrpSpPr>
        <p:grpSpPr>
          <a:xfrm>
            <a:off x="2241171" y="2836462"/>
            <a:ext cx="3388937" cy="1020460"/>
            <a:chOff x="2145921" y="2670336"/>
            <a:chExt cx="3388937" cy="1020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603626" y="2670336"/>
              <a:ext cx="1931232" cy="89628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" rtlCol="0" anchor="t"/>
            <a:lstStyle/>
            <a:p>
              <a:pPr algn="ctr"/>
              <a:r>
                <a:rPr lang="en-US" sz="900" b="1" dirty="0">
                  <a:solidFill>
                    <a:schemeClr val="bg2">
                      <a:lumMod val="65000"/>
                    </a:schemeClr>
                  </a:solidFill>
                </a:rPr>
                <a:t>Fabric Workspace - Customer 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5921" y="3118477"/>
              <a:ext cx="1457705" cy="5723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1234748" y="3426860"/>
            <a:ext cx="1006423" cy="860124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Custom ISV Application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4006961" y="3103352"/>
            <a:ext cx="550473" cy="53439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4723515" y="3103352"/>
            <a:ext cx="550473" cy="53439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D98091-2A6D-4FA1-90E8-6315B779C301}"/>
              </a:ext>
            </a:extLst>
          </p:cNvPr>
          <p:cNvCxnSpPr>
            <a:cxnSpLocks/>
            <a:stCxn id="22" idx="3"/>
            <a:endCxn id="127" idx="1"/>
          </p:cNvCxnSpPr>
          <p:nvPr/>
        </p:nvCxnSpPr>
        <p:spPr>
          <a:xfrm>
            <a:off x="2241171" y="3856922"/>
            <a:ext cx="1454137" cy="6421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C403BAF-DF1E-A6AE-4100-8B9C1E3398FA}"/>
              </a:ext>
            </a:extLst>
          </p:cNvPr>
          <p:cNvSpPr/>
          <p:nvPr/>
        </p:nvSpPr>
        <p:spPr>
          <a:xfrm>
            <a:off x="6535633" y="2836462"/>
            <a:ext cx="209155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E415C-A0FB-EDEA-6AA3-A6D3BB6B45F3}"/>
              </a:ext>
            </a:extLst>
          </p:cNvPr>
          <p:cNvGrpSpPr/>
          <p:nvPr/>
        </p:nvGrpSpPr>
        <p:grpSpPr>
          <a:xfrm>
            <a:off x="5363920" y="3066890"/>
            <a:ext cx="3053576" cy="601523"/>
            <a:chOff x="5268670" y="2900764"/>
            <a:chExt cx="3053576" cy="60152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6A2E96A-B454-41A8-ACDE-EE21C239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887"/>
            <a:stretch/>
          </p:blipFill>
          <p:spPr>
            <a:xfrm>
              <a:off x="6662465" y="2900764"/>
              <a:ext cx="1659781" cy="60152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670" y="316811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54AA20-5D76-2034-A027-1E925EBD3C89}"/>
              </a:ext>
            </a:extLst>
          </p:cNvPr>
          <p:cNvGrpSpPr/>
          <p:nvPr/>
        </p:nvGrpSpPr>
        <p:grpSpPr>
          <a:xfrm>
            <a:off x="5363920" y="3185989"/>
            <a:ext cx="1393795" cy="413656"/>
            <a:chOff x="5268670" y="3019863"/>
            <a:chExt cx="1393795" cy="4136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DB47A5F-6A94-4D90-57F9-16C799EC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8670" y="3314462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E208A-BC00-FA11-B281-B5FF21D71DCE}"/>
                </a:ext>
              </a:extLst>
            </p:cNvPr>
            <p:cNvSpPr/>
            <p:nvPr/>
          </p:nvSpPr>
          <p:spPr bwMode="auto">
            <a:xfrm>
              <a:off x="5840706" y="3019863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FC2EF34-1C46-A048-60F3-750A40778AAF}"/>
              </a:ext>
            </a:extLst>
          </p:cNvPr>
          <p:cNvSpPr/>
          <p:nvPr/>
        </p:nvSpPr>
        <p:spPr>
          <a:xfrm>
            <a:off x="3695308" y="4050900"/>
            <a:ext cx="1931232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Fabric Workspace - Customer 02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0F72423-4A71-795C-0D05-F0A13FFC0481}"/>
              </a:ext>
            </a:extLst>
          </p:cNvPr>
          <p:cNvSpPr/>
          <p:nvPr/>
        </p:nvSpPr>
        <p:spPr>
          <a:xfrm>
            <a:off x="6532065" y="4050900"/>
            <a:ext cx="2077375" cy="89628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t"/>
          <a:lstStyle/>
          <a:p>
            <a:pPr algn="ctr"/>
            <a:r>
              <a:rPr lang="en-US" sz="900" b="1" dirty="0">
                <a:solidFill>
                  <a:schemeClr val="bg2">
                    <a:lumMod val="65000"/>
                  </a:schemeClr>
                </a:solidFill>
              </a:rPr>
              <a:t>ADO Project  - Customer 02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9A145B1-8826-91D9-61B0-158ADDB8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887"/>
          <a:stretch/>
        </p:blipFill>
        <p:spPr>
          <a:xfrm>
            <a:off x="6754147" y="4281328"/>
            <a:ext cx="1659781" cy="6015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CEC0-7590-774E-281A-264F53C561C2}"/>
              </a:ext>
            </a:extLst>
          </p:cNvPr>
          <p:cNvGrpSpPr/>
          <p:nvPr/>
        </p:nvGrpSpPr>
        <p:grpSpPr>
          <a:xfrm>
            <a:off x="4003393" y="4317790"/>
            <a:ext cx="2750754" cy="534395"/>
            <a:chOff x="3908143" y="4151664"/>
            <a:chExt cx="2750754" cy="53439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499BE14-46B4-3AA9-ACBB-8BF743CAAF29}"/>
                </a:ext>
              </a:extLst>
            </p:cNvPr>
            <p:cNvGrpSpPr/>
            <p:nvPr/>
          </p:nvGrpSpPr>
          <p:grpSpPr>
            <a:xfrm>
              <a:off x="3908143" y="4151664"/>
              <a:ext cx="550473" cy="534395"/>
              <a:chOff x="9619022" y="3176803"/>
              <a:chExt cx="640918" cy="64091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091B0E6-C0CB-ACC4-D184-19B26EECA1E5}"/>
                  </a:ext>
                </a:extLst>
              </p:cNvPr>
              <p:cNvSpPr/>
              <p:nvPr/>
            </p:nvSpPr>
            <p:spPr bwMode="auto">
              <a:xfrm>
                <a:off x="9619022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7A93D3AB-47AF-FC01-4472-5B60FEB6A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19315" y="3339055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DB75F-E8B2-2D7B-9615-DE591EBE73B4}"/>
                  </a:ext>
                </a:extLst>
              </p:cNvPr>
              <p:cNvSpPr txBox="1"/>
              <p:nvPr/>
            </p:nvSpPr>
            <p:spPr>
              <a:xfrm>
                <a:off x="9619022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model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848A7BF-F0DE-8D8A-5277-580F2C3AD996}"/>
                </a:ext>
              </a:extLst>
            </p:cNvPr>
            <p:cNvGrpSpPr/>
            <p:nvPr/>
          </p:nvGrpSpPr>
          <p:grpSpPr>
            <a:xfrm>
              <a:off x="4624697" y="4151664"/>
              <a:ext cx="550473" cy="534395"/>
              <a:chOff x="10453309" y="3176803"/>
              <a:chExt cx="640918" cy="640918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0DABDE5-5A51-498F-3B2D-57ACA59C925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4092DD4B-AD7E-1848-8AD8-6EB72A71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AA7DD1E-13BC-DCB9-C64B-33C1B2A7E178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8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FA065F7-ADB3-B2FB-E6E6-15BE06611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102" y="438255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C4C1F-AC25-5DD7-3D78-C791A8FB9A19}"/>
              </a:ext>
            </a:extLst>
          </p:cNvPr>
          <p:cNvGrpSpPr/>
          <p:nvPr/>
        </p:nvGrpSpPr>
        <p:grpSpPr>
          <a:xfrm>
            <a:off x="5360352" y="4400427"/>
            <a:ext cx="1393795" cy="413656"/>
            <a:chOff x="5265102" y="4234301"/>
            <a:chExt cx="1393795" cy="413656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7A7C50D-B137-80A0-C76C-081E020E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02" y="4528900"/>
              <a:ext cx="139379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059A92-A10C-732C-C19E-79BE6D524B7A}"/>
                </a:ext>
              </a:extLst>
            </p:cNvPr>
            <p:cNvSpPr/>
            <p:nvPr/>
          </p:nvSpPr>
          <p:spPr bwMode="auto">
            <a:xfrm>
              <a:off x="5837138" y="4234301"/>
              <a:ext cx="419956" cy="41365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8A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947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7" grpId="0" animBg="1"/>
      <p:bldP spid="1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4F89-E6F4-710F-E42F-2A2B6BB8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Projects with the Azure Dev Ops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C5F6-8ECD-C903-E80D-D92DAA75D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Demo-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GitIntegration</a:t>
            </a:r>
            <a:r>
              <a:rPr lang="en-US" dirty="0"/>
              <a:t> project contains class named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AdoProjectManager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uses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Dev Ops REST API</a:t>
            </a:r>
            <a:r>
              <a:rPr lang="en-US" dirty="0"/>
              <a:t> to create and configure Azure Dev Ops projects</a:t>
            </a:r>
          </a:p>
          <a:p>
            <a:pPr lvl="1"/>
            <a:r>
              <a:rPr lang="en-US" dirty="0"/>
              <a:t>More info on this REST API at </a:t>
            </a:r>
            <a:r>
              <a:rPr lang="en-US" b="1" dirty="0">
                <a:hlinkClick r:id="rId2"/>
              </a:rPr>
              <a:t>https://learn.microsoft.com/en-us/rest/api/azure/devops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4397A-62E7-CCC1-85FB-B7D10A0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6" y="2501738"/>
            <a:ext cx="2197025" cy="359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D18-2930-A054-7A94-A248F4C8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31" y="2501738"/>
            <a:ext cx="6613686" cy="3526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D92750-107B-DFC3-D582-8CD5CB0BC89E}"/>
              </a:ext>
            </a:extLst>
          </p:cNvPr>
          <p:cNvSpPr/>
          <p:nvPr/>
        </p:nvSpPr>
        <p:spPr bwMode="auto">
          <a:xfrm>
            <a:off x="3531081" y="4214811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7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Push from Workspace to ADO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for the first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workspace and populate with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initialize main repository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C083-87A9-3E35-0548-FC7926C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80" y="3392487"/>
            <a:ext cx="9498845" cy="3201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C1A15-4CAB-4F73-7D0E-0148174D8C45}"/>
              </a:ext>
            </a:extLst>
          </p:cNvPr>
          <p:cNvGrpSpPr/>
          <p:nvPr/>
        </p:nvGrpSpPr>
        <p:grpSpPr>
          <a:xfrm>
            <a:off x="504262" y="3454138"/>
            <a:ext cx="1324538" cy="1055688"/>
            <a:chOff x="504262" y="3454138"/>
            <a:chExt cx="1324538" cy="105568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2814E38-DD5C-8178-8501-5BCF6848EB1B}"/>
                </a:ext>
              </a:extLst>
            </p:cNvPr>
            <p:cNvSpPr/>
            <p:nvPr/>
          </p:nvSpPr>
          <p:spPr bwMode="auto">
            <a:xfrm>
              <a:off x="504262" y="3807129"/>
              <a:ext cx="911411" cy="349705"/>
            </a:xfrm>
            <a:prstGeom prst="rightArrow">
              <a:avLst>
                <a:gd name="adj1" fmla="val 55099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495426" y="3454138"/>
              <a:ext cx="333374" cy="1055688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343E3A-55C1-3635-A68F-EA68D1375A61}"/>
              </a:ext>
            </a:extLst>
          </p:cNvPr>
          <p:cNvSpPr/>
          <p:nvPr/>
        </p:nvSpPr>
        <p:spPr bwMode="auto">
          <a:xfrm>
            <a:off x="660215" y="4615174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40698DC-63E8-F651-9692-1B839B54D3DC}"/>
              </a:ext>
            </a:extLst>
          </p:cNvPr>
          <p:cNvSpPr/>
          <p:nvPr/>
        </p:nvSpPr>
        <p:spPr bwMode="auto">
          <a:xfrm>
            <a:off x="650690" y="529144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C5864D-5817-7A8E-C860-FCBE0CD8A75C}"/>
              </a:ext>
            </a:extLst>
          </p:cNvPr>
          <p:cNvSpPr/>
          <p:nvPr/>
        </p:nvSpPr>
        <p:spPr bwMode="auto">
          <a:xfrm>
            <a:off x="650690" y="6262999"/>
            <a:ext cx="1149535" cy="349705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987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296533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176978" y="391641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Commit</a:t>
            </a:r>
          </a:p>
        </p:txBody>
      </p:sp>
    </p:spTree>
    <p:extLst>
      <p:ext uri="{BB962C8B-B14F-4D97-AF65-F5344CB8AC3E}">
        <p14:creationId xmlns:p14="http://schemas.microsoft.com/office/powerpoint/2010/main" val="1669731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– Part1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BE78C-522D-A978-29D2-1F15235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96489"/>
            <a:ext cx="6951008" cy="4918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E7DF-5014-602B-CBB4-70BB87B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80" y="1096489"/>
            <a:ext cx="4347345" cy="2400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2DF23-0064-3B73-D45F-E49C0AA7D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180" y="3663485"/>
            <a:ext cx="4362651" cy="24825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658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Developing Multi-tenant Applications in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r>
              <a:rPr lang="en-US" dirty="0"/>
              <a:t>Multi-tenant application is responsible for creating and managing customer tenants</a:t>
            </a:r>
          </a:p>
          <a:p>
            <a:pPr lvl="1"/>
            <a:r>
              <a:rPr lang="en-US" dirty="0"/>
              <a:t>Customer tenant created using one or more Fabric workspaces</a:t>
            </a:r>
          </a:p>
          <a:p>
            <a:pPr lvl="1"/>
            <a:r>
              <a:rPr lang="en-US" dirty="0"/>
              <a:t>Developer uses Fabric User APIs to create and configure workspace items</a:t>
            </a:r>
          </a:p>
          <a:p>
            <a:pPr lvl="1"/>
            <a:r>
              <a:rPr lang="en-US" dirty="0"/>
              <a:t>Workspace items include lakehouses, notebooks, semantic models and reports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74D609-271C-4136-B08C-ADDBB4A5E30B}"/>
              </a:ext>
            </a:extLst>
          </p:cNvPr>
          <p:cNvSpPr/>
          <p:nvPr/>
        </p:nvSpPr>
        <p:spPr>
          <a:xfrm>
            <a:off x="3320744" y="2826946"/>
            <a:ext cx="4288747" cy="4056592"/>
          </a:xfrm>
          <a:prstGeom prst="rect">
            <a:avLst/>
          </a:prstGeom>
          <a:solidFill>
            <a:srgbClr val="FFF5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b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Fabric Multi-tenant Environment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Azure AD Tenant Owned by ISV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96D14-4341-7809-7CC9-DC6DC5946AA1}"/>
              </a:ext>
            </a:extLst>
          </p:cNvPr>
          <p:cNvGrpSpPr/>
          <p:nvPr/>
        </p:nvGrpSpPr>
        <p:grpSpPr>
          <a:xfrm>
            <a:off x="2098118" y="2931147"/>
            <a:ext cx="5282620" cy="1775371"/>
            <a:chOff x="2140158" y="3056068"/>
            <a:chExt cx="5282620" cy="18659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FB2FF-D3D9-4994-B783-8ED72C359DE2}"/>
                </a:ext>
              </a:extLst>
            </p:cNvPr>
            <p:cNvSpPr/>
            <p:nvPr/>
          </p:nvSpPr>
          <p:spPr>
            <a:xfrm>
              <a:off x="3582298" y="3056068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01 Tenant Workspace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AE748E-DC91-5E00-8C2D-8373DDF777EB}"/>
                </a:ext>
              </a:extLst>
            </p:cNvPr>
            <p:cNvCxnSpPr>
              <a:cxnSpLocks/>
              <a:stCxn id="22" idx="3"/>
              <a:endCxn id="7" idx="1"/>
            </p:cNvCxnSpPr>
            <p:nvPr/>
          </p:nvCxnSpPr>
          <p:spPr>
            <a:xfrm flipV="1">
              <a:off x="2140158" y="3599400"/>
              <a:ext cx="1442140" cy="132258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926336" y="4210409"/>
            <a:ext cx="1171782" cy="99221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FE8D00-EBEE-E233-F08E-164D65BA9043}"/>
              </a:ext>
            </a:extLst>
          </p:cNvPr>
          <p:cNvGrpSpPr/>
          <p:nvPr/>
        </p:nvGrpSpPr>
        <p:grpSpPr>
          <a:xfrm>
            <a:off x="3920462" y="3227023"/>
            <a:ext cx="640918" cy="616465"/>
            <a:chOff x="7950448" y="3176803"/>
            <a:chExt cx="640918" cy="6409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7950448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0985" y="3330951"/>
              <a:ext cx="427279" cy="440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EBBEF8-21AE-A83A-AF11-7CD272DE9A5D}"/>
                </a:ext>
              </a:extLst>
            </p:cNvPr>
            <p:cNvSpPr txBox="1"/>
            <p:nvPr/>
          </p:nvSpPr>
          <p:spPr>
            <a:xfrm>
              <a:off x="7950448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lakehouse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4754749" y="3227023"/>
            <a:ext cx="640918" cy="616465"/>
            <a:chOff x="8784735" y="3176803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6CE46-1CEB-14B5-23D6-FF38B40F30EC}"/>
              </a:ext>
            </a:extLst>
          </p:cNvPr>
          <p:cNvGrpSpPr/>
          <p:nvPr/>
        </p:nvGrpSpPr>
        <p:grpSpPr>
          <a:xfrm>
            <a:off x="5589036" y="3227023"/>
            <a:ext cx="640918" cy="616465"/>
            <a:chOff x="9619022" y="3176803"/>
            <a:chExt cx="640918" cy="64091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4C4557-62DA-D780-1929-43EB859B3363}"/>
                </a:ext>
              </a:extLst>
            </p:cNvPr>
            <p:cNvSpPr/>
            <p:nvPr/>
          </p:nvSpPr>
          <p:spPr bwMode="auto">
            <a:xfrm>
              <a:off x="9619022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DAF4C2-5EA8-A8E0-0E85-F82F9EB3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315" y="3339055"/>
              <a:ext cx="427279" cy="44063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5629AA-6523-38F5-6C31-18EECBA501BA}"/>
                </a:ext>
              </a:extLst>
            </p:cNvPr>
            <p:cNvSpPr txBox="1"/>
            <p:nvPr/>
          </p:nvSpPr>
          <p:spPr>
            <a:xfrm>
              <a:off x="9619022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model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B130B-4E99-70BF-94AD-040755710CB5}"/>
              </a:ext>
            </a:extLst>
          </p:cNvPr>
          <p:cNvGrpSpPr/>
          <p:nvPr/>
        </p:nvGrpSpPr>
        <p:grpSpPr>
          <a:xfrm>
            <a:off x="6423323" y="3227023"/>
            <a:ext cx="640918" cy="616465"/>
            <a:chOff x="10453309" y="3176803"/>
            <a:chExt cx="640918" cy="6409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A66BC9-852F-B4E2-3A31-65FB6EB14A40}"/>
                </a:ext>
              </a:extLst>
            </p:cNvPr>
            <p:cNvSpPr/>
            <p:nvPr/>
          </p:nvSpPr>
          <p:spPr bwMode="auto">
            <a:xfrm>
              <a:off x="10453309" y="3176803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E10A36D-920D-4C0C-2D69-E8F8D798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3445" y="3331394"/>
              <a:ext cx="427279" cy="440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F3C52B-7BE9-0D1B-64EE-C1A6F2A29859}"/>
                </a:ext>
              </a:extLst>
            </p:cNvPr>
            <p:cNvSpPr txBox="1"/>
            <p:nvPr/>
          </p:nvSpPr>
          <p:spPr>
            <a:xfrm>
              <a:off x="10453309" y="3178739"/>
              <a:ext cx="640918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121641-C034-8130-D148-E2B1975D5934}"/>
              </a:ext>
            </a:extLst>
          </p:cNvPr>
          <p:cNvGrpSpPr/>
          <p:nvPr/>
        </p:nvGrpSpPr>
        <p:grpSpPr>
          <a:xfrm>
            <a:off x="7161172" y="3086791"/>
            <a:ext cx="2072586" cy="846418"/>
            <a:chOff x="7203212" y="3248004"/>
            <a:chExt cx="2072586" cy="87999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7CF19D-CE75-42F6-89A5-07B515F73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212" y="364506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BA5497-F5D4-4958-ABF9-8C1F028FE506}"/>
                </a:ext>
              </a:extLst>
            </p:cNvPr>
            <p:cNvGrpSpPr/>
            <p:nvPr/>
          </p:nvGrpSpPr>
          <p:grpSpPr>
            <a:xfrm>
              <a:off x="8324597" y="3248004"/>
              <a:ext cx="951201" cy="879992"/>
              <a:chOff x="2159489" y="1527178"/>
              <a:chExt cx="1258156" cy="118393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4459AF-185C-4E62-ADCB-5ED673BA9AD9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17 users</a:t>
                </a:r>
              </a:p>
            </p:txBody>
          </p:sp>
          <p:pic>
            <p:nvPicPr>
              <p:cNvPr id="87" name="Graphic 86" descr="Users">
                <a:extLst>
                  <a:ext uri="{FF2B5EF4-FFF2-40B4-BE49-F238E27FC236}">
                    <a16:creationId xmlns:a16="http://schemas.microsoft.com/office/drawing/2014/main" id="{97F47A0D-D2F5-4305-B806-110BA1246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0F700E-C6E8-72A9-4C1E-FF796B39B731}"/>
              </a:ext>
            </a:extLst>
          </p:cNvPr>
          <p:cNvGrpSpPr/>
          <p:nvPr/>
        </p:nvGrpSpPr>
        <p:grpSpPr>
          <a:xfrm>
            <a:off x="2098118" y="4137545"/>
            <a:ext cx="5293377" cy="1045203"/>
            <a:chOff x="2140158" y="4290086"/>
            <a:chExt cx="5293377" cy="10866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91D24A-6BCD-DCB1-C8CC-1D49394638D8}"/>
                </a:ext>
              </a:extLst>
            </p:cNvPr>
            <p:cNvSpPr/>
            <p:nvPr/>
          </p:nvSpPr>
          <p:spPr>
            <a:xfrm>
              <a:off x="3593055" y="4290086"/>
              <a:ext cx="3840480" cy="1086662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 dirty="0">
                  <a:solidFill>
                    <a:schemeClr val="bg2">
                      <a:lumMod val="65000"/>
                    </a:schemeClr>
                  </a:solidFill>
                </a:rPr>
                <a:t>Customer 02 Tenant Workspace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E96EB3-7A68-831E-2A83-9363BD602B9E}"/>
                </a:ext>
              </a:extLst>
            </p:cNvPr>
            <p:cNvGrpSpPr/>
            <p:nvPr/>
          </p:nvGrpSpPr>
          <p:grpSpPr>
            <a:xfrm>
              <a:off x="3950527" y="4611215"/>
              <a:ext cx="3143779" cy="640918"/>
              <a:chOff x="8017204" y="4275816"/>
              <a:chExt cx="3143779" cy="64091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B85D18E-5559-EBFB-D365-142D4F1DF69C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02CDC88-EA16-B26E-BB99-7B495FEAC336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D09FCCF1-7C13-5F76-E307-120CB3193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7C3C2CB-D53C-0F61-785C-E58154D00E32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7D21FE-D07B-DFA6-B6F3-8EAB715C33B3}"/>
                  </a:ext>
                </a:extLst>
              </p:cNvPr>
              <p:cNvGrpSpPr/>
              <p:nvPr/>
            </p:nvGrpSpPr>
            <p:grpSpPr>
              <a:xfrm>
                <a:off x="8851491" y="4275816"/>
                <a:ext cx="640918" cy="640918"/>
                <a:chOff x="8784735" y="3176803"/>
                <a:chExt cx="640918" cy="64091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C151068-6F2B-F814-32DD-48322A5E12F7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88F00490-6A43-B4FC-6917-FADC6BC35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C3E974D-26AC-1BF0-B9E9-480D2AED8802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11DED76-0800-D6C4-C50A-5A914FC00E58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346EDD2-1580-D0C2-7B46-F1DDAEE0921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9" name="Graphic 48">
                  <a:extLst>
                    <a:ext uri="{FF2B5EF4-FFF2-40B4-BE49-F238E27FC236}">
                      <a16:creationId xmlns:a16="http://schemas.microsoft.com/office/drawing/2014/main" id="{0BFCDDDC-BFD7-A235-5945-513618B25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E4CBF-E374-C748-A6A3-382F7801DBC6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958AE1-A975-5968-9D5E-4C8AD6D20AA9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8"/>
                <a:chOff x="10453309" y="3176803"/>
                <a:chExt cx="640918" cy="640918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235C9B6-0E88-ED02-526E-C1F562B7EE11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17BB639C-6F87-6835-BC7A-A20D261F8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639B8E-1224-5724-9BDA-B6CBB735AA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7F8524B-7D68-44F7-EFC9-1CA1857BF37A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2140158" y="4833415"/>
              <a:ext cx="1452897" cy="2754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075C40-1E13-30EA-755F-57A8EC1B5DEC}"/>
              </a:ext>
            </a:extLst>
          </p:cNvPr>
          <p:cNvGrpSpPr/>
          <p:nvPr/>
        </p:nvGrpSpPr>
        <p:grpSpPr>
          <a:xfrm>
            <a:off x="7144963" y="4368231"/>
            <a:ext cx="2072586" cy="846418"/>
            <a:chOff x="7187003" y="4529444"/>
            <a:chExt cx="2072586" cy="87999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DC2011-5F99-E6D5-7D32-D29F00FE2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4926503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68AF7CE-3CDF-4DF8-3794-2F33B4D12077}"/>
                </a:ext>
              </a:extLst>
            </p:cNvPr>
            <p:cNvGrpSpPr/>
            <p:nvPr/>
          </p:nvGrpSpPr>
          <p:grpSpPr>
            <a:xfrm>
              <a:off x="8308388" y="4529444"/>
              <a:ext cx="951201" cy="879992"/>
              <a:chOff x="2159489" y="1527178"/>
              <a:chExt cx="1258156" cy="118393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71D1643-926F-2E64-5C15-11654435FCA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02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85 users</a:t>
                </a:r>
              </a:p>
            </p:txBody>
          </p:sp>
          <p:pic>
            <p:nvPicPr>
              <p:cNvPr id="89" name="Graphic 88" descr="Users">
                <a:extLst>
                  <a:ext uri="{FF2B5EF4-FFF2-40B4-BE49-F238E27FC236}">
                    <a16:creationId xmlns:a16="http://schemas.microsoft.com/office/drawing/2014/main" id="{87FC57FE-39AD-C8CD-19A3-5145D337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3ACD1-8278-1ABC-688A-5FC282E6D504}"/>
              </a:ext>
            </a:extLst>
          </p:cNvPr>
          <p:cNvGrpSpPr/>
          <p:nvPr/>
        </p:nvGrpSpPr>
        <p:grpSpPr>
          <a:xfrm>
            <a:off x="2098118" y="4706518"/>
            <a:ext cx="5285474" cy="1676574"/>
            <a:chOff x="2147813" y="4958046"/>
            <a:chExt cx="5285474" cy="17232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DDDFB8-9414-4713-A2BB-8B6F0268F610}"/>
                </a:ext>
              </a:extLst>
            </p:cNvPr>
            <p:cNvSpPr/>
            <p:nvPr/>
          </p:nvSpPr>
          <p:spPr>
            <a:xfrm>
              <a:off x="3603565" y="5594605"/>
              <a:ext cx="3829722" cy="1086662"/>
            </a:xfrm>
            <a:prstGeom prst="rect">
              <a:avLst/>
            </a:prstGeom>
            <a:solidFill>
              <a:srgbClr val="F3FF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3152" rtlCol="0" anchor="t"/>
            <a:lstStyle/>
            <a:p>
              <a:pPr algn="ctr"/>
              <a:r>
                <a:rPr lang="en-US" sz="1000" b="1">
                  <a:solidFill>
                    <a:schemeClr val="bg2">
                      <a:lumMod val="65000"/>
                    </a:schemeClr>
                  </a:solidFill>
                </a:rPr>
                <a:t>Customer N Tenant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D98091-2A6D-4FA1-90E8-6315B779C30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147813" y="4958046"/>
              <a:ext cx="1392445" cy="107834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B359485-023A-0EB7-7091-15453F3EF456}"/>
                </a:ext>
              </a:extLst>
            </p:cNvPr>
            <p:cNvGrpSpPr/>
            <p:nvPr/>
          </p:nvGrpSpPr>
          <p:grpSpPr>
            <a:xfrm>
              <a:off x="3948659" y="5928403"/>
              <a:ext cx="3143779" cy="640919"/>
              <a:chOff x="8017204" y="4275816"/>
              <a:chExt cx="3143779" cy="64091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ECD60F-5DA2-AEB7-A5CA-0674AA34BC6B}"/>
                  </a:ext>
                </a:extLst>
              </p:cNvPr>
              <p:cNvGrpSpPr/>
              <p:nvPr/>
            </p:nvGrpSpPr>
            <p:grpSpPr>
              <a:xfrm>
                <a:off x="8017204" y="4275816"/>
                <a:ext cx="640918" cy="640918"/>
                <a:chOff x="7950448" y="3176803"/>
                <a:chExt cx="640918" cy="640918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5381C42-DC9D-FB39-646B-BB10BCCC17D2}"/>
                    </a:ext>
                  </a:extLst>
                </p:cNvPr>
                <p:cNvSpPr/>
                <p:nvPr/>
              </p:nvSpPr>
              <p:spPr bwMode="auto">
                <a:xfrm>
                  <a:off x="7950448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25412581-D9AA-3CF1-26B8-014C76B66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985" y="3330951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708A867-0809-F6C8-8982-77D1C10B1781}"/>
                    </a:ext>
                  </a:extLst>
                </p:cNvPr>
                <p:cNvSpPr txBox="1"/>
                <p:nvPr/>
              </p:nvSpPr>
              <p:spPr>
                <a:xfrm>
                  <a:off x="7950448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lakehouse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2A8CF57-A3FD-CEDB-8AA9-E5AD555FBFA6}"/>
                  </a:ext>
                </a:extLst>
              </p:cNvPr>
              <p:cNvGrpSpPr/>
              <p:nvPr/>
            </p:nvGrpSpPr>
            <p:grpSpPr>
              <a:xfrm>
                <a:off x="8851491" y="4275817"/>
                <a:ext cx="640918" cy="640918"/>
                <a:chOff x="8784735" y="3176804"/>
                <a:chExt cx="640918" cy="64091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940D837-DB89-9712-D103-A4784F316AB5}"/>
                    </a:ext>
                  </a:extLst>
                </p:cNvPr>
                <p:cNvSpPr/>
                <p:nvPr/>
              </p:nvSpPr>
              <p:spPr bwMode="auto">
                <a:xfrm>
                  <a:off x="8784735" y="3176804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928BBACC-9B05-2E8A-8938-673ECC83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130" y="334044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D4AA9F-62D9-E7BE-0176-9895B30161DA}"/>
                    </a:ext>
                  </a:extLst>
                </p:cNvPr>
                <p:cNvSpPr txBox="1"/>
                <p:nvPr/>
              </p:nvSpPr>
              <p:spPr>
                <a:xfrm>
                  <a:off x="8784735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notebook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AD3BA0C-96FE-C9BB-C905-1C9118AEA55C}"/>
                  </a:ext>
                </a:extLst>
              </p:cNvPr>
              <p:cNvGrpSpPr/>
              <p:nvPr/>
            </p:nvGrpSpPr>
            <p:grpSpPr>
              <a:xfrm>
                <a:off x="9685778" y="4275816"/>
                <a:ext cx="640918" cy="640918"/>
                <a:chOff x="9619022" y="3176803"/>
                <a:chExt cx="640918" cy="64091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7431DF-C063-8FE0-151F-E38E81626445}"/>
                    </a:ext>
                  </a:extLst>
                </p:cNvPr>
                <p:cNvSpPr/>
                <p:nvPr/>
              </p:nvSpPr>
              <p:spPr bwMode="auto">
                <a:xfrm>
                  <a:off x="9619022" y="3176803"/>
                  <a:ext cx="640918" cy="6409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FC927CB8-88AF-9DF3-A736-744BB8598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9315" y="3339055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C1A14D2-0021-C5CB-433F-C602E6C66378}"/>
                    </a:ext>
                  </a:extLst>
                </p:cNvPr>
                <p:cNvSpPr txBox="1"/>
                <p:nvPr/>
              </p:nvSpPr>
              <p:spPr>
                <a:xfrm>
                  <a:off x="9619022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model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C181FDD-C13A-CC09-A2E1-63D4B376E185}"/>
                  </a:ext>
                </a:extLst>
              </p:cNvPr>
              <p:cNvGrpSpPr/>
              <p:nvPr/>
            </p:nvGrpSpPr>
            <p:grpSpPr>
              <a:xfrm>
                <a:off x="10520065" y="4275816"/>
                <a:ext cx="640918" cy="640917"/>
                <a:chOff x="10453309" y="3176803"/>
                <a:chExt cx="640918" cy="64091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16B610-704D-3117-DD77-AFA56AF13050}"/>
                    </a:ext>
                  </a:extLst>
                </p:cNvPr>
                <p:cNvSpPr/>
                <p:nvPr/>
              </p:nvSpPr>
              <p:spPr bwMode="auto">
                <a:xfrm>
                  <a:off x="10453309" y="3176803"/>
                  <a:ext cx="640918" cy="640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4266B9D-C7D4-8EB3-40FE-D95F6016F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445" y="3331394"/>
                  <a:ext cx="427279" cy="440631"/>
                </a:xfrm>
                <a:prstGeom prst="rect">
                  <a:avLst/>
                </a:prstGeom>
              </p:spPr>
            </p:pic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600FED-E999-93C8-3B9A-1FC77B091006}"/>
                    </a:ext>
                  </a:extLst>
                </p:cNvPr>
                <p:cNvSpPr txBox="1"/>
                <p:nvPr/>
              </p:nvSpPr>
              <p:spPr>
                <a:xfrm>
                  <a:off x="10453309" y="3178739"/>
                  <a:ext cx="640918" cy="14113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2880" tIns="146304" rIns="182880" bIns="146304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report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EF2D-41E6-FFF3-5726-96674C886CAB}"/>
              </a:ext>
            </a:extLst>
          </p:cNvPr>
          <p:cNvGrpSpPr/>
          <p:nvPr/>
        </p:nvGrpSpPr>
        <p:grpSpPr>
          <a:xfrm>
            <a:off x="7155473" y="5540182"/>
            <a:ext cx="2072586" cy="846418"/>
            <a:chOff x="7187003" y="5806495"/>
            <a:chExt cx="2072586" cy="879992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EACF7FA-0534-EF9D-205A-4794EE83A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7003" y="6203554"/>
              <a:ext cx="1121385" cy="767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B8E4D9-B416-1EEB-8D42-D6CEF8AA5CB1}"/>
                </a:ext>
              </a:extLst>
            </p:cNvPr>
            <p:cNvGrpSpPr/>
            <p:nvPr/>
          </p:nvGrpSpPr>
          <p:grpSpPr>
            <a:xfrm>
              <a:off x="8308388" y="5806495"/>
              <a:ext cx="951201" cy="879992"/>
              <a:chOff x="2159489" y="1527178"/>
              <a:chExt cx="1258156" cy="118393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8ED5FF1-F34B-2FF9-9C30-70597AD99CB6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1183938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Customer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00" b="1" i="1" dirty="0">
                    <a:solidFill>
                      <a:schemeClr val="tx1"/>
                    </a:solidFill>
                  </a:rPr>
                  <a:t>450 users</a:t>
                </a:r>
              </a:p>
            </p:txBody>
          </p:sp>
          <p:pic>
            <p:nvPicPr>
              <p:cNvPr id="93" name="Graphic 92" descr="Users">
                <a:extLst>
                  <a:ext uri="{FF2B5EF4-FFF2-40B4-BE49-F238E27FC236}">
                    <a16:creationId xmlns:a16="http://schemas.microsoft.com/office/drawing/2014/main" id="{A70DE50B-1FBC-F325-EDBE-578380E9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62814" y="2018638"/>
                <a:ext cx="692478" cy="6924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936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136-82CD-05AF-1D67-8E944C7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Model Definition Language (TMDL)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C48-04A8-58D0-32C2-4B31749F7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78259"/>
          </a:xfrm>
        </p:spPr>
        <p:txBody>
          <a:bodyPr/>
          <a:lstStyle/>
          <a:p>
            <a:r>
              <a:rPr lang="en-US" dirty="0"/>
              <a:t>Moving from PBIX to the PBIP file format with BIM files is a good first step</a:t>
            </a:r>
          </a:p>
          <a:p>
            <a:pPr lvl="1"/>
            <a:r>
              <a:rPr lang="en-US" dirty="0"/>
              <a:t>Now we will take it further by saving and maintaining semantic model definitions in TMDL file format</a:t>
            </a:r>
          </a:p>
          <a:p>
            <a:pPr>
              <a:spcBef>
                <a:spcPts val="1800"/>
              </a:spcBef>
            </a:pPr>
            <a:r>
              <a:rPr lang="en-US" dirty="0"/>
              <a:t>Benefits to saving semantic models in TMDL</a:t>
            </a:r>
          </a:p>
          <a:p>
            <a:pPr lvl="1"/>
            <a:r>
              <a:rPr lang="en-US" dirty="0"/>
              <a:t>Definition files created in human readable format using a YAML-like syntax</a:t>
            </a:r>
          </a:p>
          <a:p>
            <a:pPr lvl="1"/>
            <a:r>
              <a:rPr lang="en-US" dirty="0"/>
              <a:t>Better editing experience, especially for properties containing DAX and M expressions</a:t>
            </a:r>
          </a:p>
          <a:p>
            <a:pPr lvl="1"/>
            <a:r>
              <a:rPr lang="en-US" dirty="0"/>
              <a:t>Standard folder output format where each object in model has an individual file representation</a:t>
            </a:r>
          </a:p>
          <a:p>
            <a:pPr lvl="1"/>
            <a:r>
              <a:rPr lang="en-US" dirty="0"/>
              <a:t>TMDL file format is more source-control-friendly and better suited for collaboration and co-authoring</a:t>
            </a:r>
          </a:p>
          <a:p>
            <a:pPr>
              <a:spcBef>
                <a:spcPts val="1800"/>
              </a:spcBef>
            </a:pPr>
            <a:r>
              <a:rPr lang="en-US" dirty="0"/>
              <a:t>Get Started with TMDL</a:t>
            </a:r>
          </a:p>
          <a:p>
            <a:pPr lvl="1"/>
            <a:r>
              <a:rPr lang="en-US" dirty="0">
                <a:hlinkClick r:id="rId2"/>
              </a:rPr>
              <a:t>https://learn.microsoft.com/en-us/analysis-services/tmdl/tmdl-how-to?view=asallproducts-allversions</a:t>
            </a:r>
            <a:r>
              <a:rPr lang="en-US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TMDL documentation</a:t>
            </a:r>
          </a:p>
          <a:p>
            <a:pPr lvl="1"/>
            <a:r>
              <a:rPr lang="en-US" dirty="0">
                <a:hlinkClick r:id="rId3"/>
              </a:rPr>
              <a:t>https://learn.microsoft.com/en-us/analysis-services/tmdl/tmdl-overview?view=asallproducts-allversions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75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840-18E6-C0A6-5AFF-11EC98AB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Semantic Model Definitions using TMDL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CE15-5DC2-D940-A572-46AC0276C0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Enabled </a:t>
            </a:r>
            <a:r>
              <a:rPr lang="en-US"/>
              <a:t>preview feature to </a:t>
            </a:r>
            <a:r>
              <a:rPr lang="en-US" dirty="0"/>
              <a:t>store semantic model as TMDL instead of BIM file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A063-DA5A-C659-A95D-7C98041A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27" b="32219"/>
          <a:stretch/>
        </p:blipFill>
        <p:spPr>
          <a:xfrm>
            <a:off x="870766" y="1771099"/>
            <a:ext cx="6742501" cy="4740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D6604D-E832-F980-11D1-135AA28BC65B}"/>
              </a:ext>
            </a:extLst>
          </p:cNvPr>
          <p:cNvSpPr/>
          <p:nvPr/>
        </p:nvSpPr>
        <p:spPr bwMode="auto">
          <a:xfrm>
            <a:off x="2186373" y="579023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4A-8128-240C-6015-73961B3C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TMDL Semantic Model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D19EC-7F0B-20B5-2142-3E6B7A4C5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Files for semantic model definition are split out in far more granular fashion</a:t>
            </a:r>
          </a:p>
          <a:p>
            <a:pPr lvl="1"/>
            <a:r>
              <a:rPr lang="en-US" dirty="0"/>
              <a:t>TMDL file content structured in YMAL format to increase readability and editability</a:t>
            </a:r>
          </a:p>
          <a:p>
            <a:pPr lvl="1"/>
            <a:r>
              <a:rPr lang="en-US" dirty="0"/>
              <a:t>Multiple developers can work on different tables at the same time without any conflict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A9392-786A-FE06-3AD4-4CDEE18A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50" y="2493094"/>
            <a:ext cx="2567770" cy="43109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7D25C58-F9EF-6366-8ED3-FA15A0E0FEEB}"/>
              </a:ext>
            </a:extLst>
          </p:cNvPr>
          <p:cNvGrpSpPr/>
          <p:nvPr/>
        </p:nvGrpSpPr>
        <p:grpSpPr>
          <a:xfrm>
            <a:off x="3379638" y="2538041"/>
            <a:ext cx="5811845" cy="2110518"/>
            <a:chOff x="3359973" y="2180173"/>
            <a:chExt cx="5811845" cy="21105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219733-C276-C246-503E-648557797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797" y="2180173"/>
              <a:ext cx="4219021" cy="1896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F51F8A-ECD4-5724-4C8C-3C77F12D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973" y="3677265"/>
              <a:ext cx="1563328" cy="61342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1B88A-C787-09EE-2019-72761D0C4FB5}"/>
              </a:ext>
            </a:extLst>
          </p:cNvPr>
          <p:cNvGrpSpPr/>
          <p:nvPr/>
        </p:nvGrpSpPr>
        <p:grpSpPr>
          <a:xfrm>
            <a:off x="3625444" y="5356751"/>
            <a:ext cx="4566155" cy="1536406"/>
            <a:chOff x="3605779" y="4998883"/>
            <a:chExt cx="4566155" cy="15364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691B41-435C-CAF7-AE26-0786B3CD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797" y="4998883"/>
              <a:ext cx="3219137" cy="153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F33F78-916E-30F3-E147-2C46CEED557F}"/>
                </a:ext>
              </a:extLst>
            </p:cNvPr>
            <p:cNvCxnSpPr/>
            <p:nvPr/>
          </p:nvCxnSpPr>
          <p:spPr>
            <a:xfrm>
              <a:off x="3605779" y="5303240"/>
              <a:ext cx="1317522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2570E0-80EF-190B-C943-09A7514CCF51}"/>
              </a:ext>
            </a:extLst>
          </p:cNvPr>
          <p:cNvGrpSpPr/>
          <p:nvPr/>
        </p:nvGrpSpPr>
        <p:grpSpPr>
          <a:xfrm>
            <a:off x="3389471" y="4704696"/>
            <a:ext cx="3759567" cy="408489"/>
            <a:chOff x="3369806" y="4346828"/>
            <a:chExt cx="3759567" cy="4084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BE9075-37BB-6D0F-416C-80B17460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2797" y="4346828"/>
              <a:ext cx="2176576" cy="4084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13C191-2BCD-7C7F-EAA0-C1C0B23E40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06" y="4554725"/>
              <a:ext cx="1465006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98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777C-32B2-7390-4577-7B48B25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TMDL Extension for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4AF10-8BC0-E029-EE24-C80E5E626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46714"/>
          </a:xfrm>
        </p:spPr>
        <p:txBody>
          <a:bodyPr/>
          <a:lstStyle/>
          <a:p>
            <a:r>
              <a:rPr lang="en-US" dirty="0"/>
              <a:t> You can install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in Visual Studio Code for better editing experience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TDML extension</a:t>
            </a:r>
            <a:r>
              <a:rPr lang="en-US" dirty="0"/>
              <a:t> provides color coding and better YAML editing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9CAC-157E-AAE1-189E-15405395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6" y="1745900"/>
            <a:ext cx="3739085" cy="1009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F7F89-F54A-4147-9009-8088B77A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3398940"/>
            <a:ext cx="6322179" cy="3218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3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F277-79E2-E6C8-4D86-57C82D22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Binding by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3A73-298E-5DF1-10E5-B12772F4B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01397"/>
          </a:xfrm>
        </p:spPr>
        <p:txBody>
          <a:bodyPr/>
          <a:lstStyle/>
          <a:p>
            <a:r>
              <a:rPr lang="en-US" dirty="0"/>
              <a:t>GIT Integration support binding report to semantic model by path</a:t>
            </a:r>
          </a:p>
          <a:p>
            <a:pPr lvl="1"/>
            <a:r>
              <a:rPr lang="en-US" dirty="0"/>
              <a:t>Eliminates need to patch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definition.pbir</a:t>
            </a:r>
            <a:r>
              <a:rPr lang="en-US" dirty="0"/>
              <a:t> file with target semantic model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NOTE</a:t>
            </a:r>
            <a:r>
              <a:rPr lang="en-US" dirty="0"/>
              <a:t>: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byPath</a:t>
            </a:r>
            <a:r>
              <a:rPr lang="en-US" dirty="0"/>
              <a:t> reference only supported with Git Integration but not with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79EA-A482-AD59-8B2C-9AA38111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6" y="2116672"/>
            <a:ext cx="7135302" cy="30476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6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E1E9-1ACD-D178-EDA3-E37C23F7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Demo: Push from ADO Repository to Workspace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A982-223F-5D2E-8D45-131608584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Steps for the second demo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workspace and leave it empty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new project in Azure Dev Ops and upload PBIP project sources files for semantic model and report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containing details to create Git workspace connection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Pass 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GitProviderConnection</a:t>
            </a:r>
            <a:r>
              <a:rPr lang="en-US" dirty="0"/>
              <a:t> object to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FabricUserApi.ConnectWorkspaceToGitRepository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Patch credentials and refresh semantic model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Synchronize workspace to ADO repository after refresh</a:t>
            </a:r>
          </a:p>
          <a:p>
            <a:pPr lvl="1">
              <a:buFont typeface="+mj-lt"/>
              <a:buAutoNum type="arabicPeriod"/>
            </a:pP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814E38-DD5C-8178-8501-5BCF6848EB1B}"/>
              </a:ext>
            </a:extLst>
          </p:cNvPr>
          <p:cNvSpPr/>
          <p:nvPr/>
        </p:nvSpPr>
        <p:spPr bwMode="auto">
          <a:xfrm>
            <a:off x="1208944" y="3848459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A053C-71D1-ECDC-3159-0337B24B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8" y="3848459"/>
            <a:ext cx="6255530" cy="2955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5DAD8E-B5C5-22B3-E711-BCCB5E833B21}"/>
              </a:ext>
            </a:extLst>
          </p:cNvPr>
          <p:cNvSpPr/>
          <p:nvPr/>
        </p:nvSpPr>
        <p:spPr bwMode="auto">
          <a:xfrm>
            <a:off x="1208944" y="4115981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59849A-35B8-F652-7252-D002F5E7D48F}"/>
              </a:ext>
            </a:extLst>
          </p:cNvPr>
          <p:cNvSpPr/>
          <p:nvPr/>
        </p:nvSpPr>
        <p:spPr bwMode="auto">
          <a:xfrm>
            <a:off x="1208944" y="4701010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AF6FD9-973F-182A-4B9E-6EA0FBDAC592}"/>
              </a:ext>
            </a:extLst>
          </p:cNvPr>
          <p:cNvSpPr/>
          <p:nvPr/>
        </p:nvSpPr>
        <p:spPr bwMode="auto">
          <a:xfrm>
            <a:off x="1204736" y="5687245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AA7A19-C27E-C7ED-FB92-00453A3F4E15}"/>
              </a:ext>
            </a:extLst>
          </p:cNvPr>
          <p:cNvGrpSpPr/>
          <p:nvPr/>
        </p:nvGrpSpPr>
        <p:grpSpPr>
          <a:xfrm>
            <a:off x="1253895" y="5983668"/>
            <a:ext cx="1046851" cy="384923"/>
            <a:chOff x="1253895" y="5983668"/>
            <a:chExt cx="1046851" cy="38492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8647BFF9-F714-6703-AC24-6F8CCE65D7D0}"/>
                </a:ext>
              </a:extLst>
            </p:cNvPr>
            <p:cNvSpPr/>
            <p:nvPr/>
          </p:nvSpPr>
          <p:spPr>
            <a:xfrm>
              <a:off x="1967372" y="5983668"/>
              <a:ext cx="333374" cy="384923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5095ACF-F623-90B1-F747-A19B6AA0B43F}"/>
                </a:ext>
              </a:extLst>
            </p:cNvPr>
            <p:cNvSpPr/>
            <p:nvPr/>
          </p:nvSpPr>
          <p:spPr bwMode="auto">
            <a:xfrm>
              <a:off x="1253895" y="6046125"/>
              <a:ext cx="762637" cy="266396"/>
            </a:xfrm>
            <a:prstGeom prst="rightArrow">
              <a:avLst>
                <a:gd name="adj1" fmla="val 68267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5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3AB1F-1CC3-68BC-6CBE-97BB911207E3}"/>
              </a:ext>
            </a:extLst>
          </p:cNvPr>
          <p:cNvSpPr/>
          <p:nvPr/>
        </p:nvSpPr>
        <p:spPr bwMode="auto">
          <a:xfrm>
            <a:off x="1204735" y="6494788"/>
            <a:ext cx="1091802" cy="218673"/>
          </a:xfrm>
          <a:prstGeom prst="rightArrow">
            <a:avLst>
              <a:gd name="adj1" fmla="val 68267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59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0574-CF37-CE2B-26D5-D97E38F8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5" y="984879"/>
            <a:ext cx="7217235" cy="5928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258F-0AEB-2576-4B45-961DEB4C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FabricUserApi.ConnectWorkspaceToGitRepository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DEFC-CC48-6758-1689-3BF3D1B1519B}"/>
              </a:ext>
            </a:extLst>
          </p:cNvPr>
          <p:cNvSpPr/>
          <p:nvPr/>
        </p:nvSpPr>
        <p:spPr bwMode="auto">
          <a:xfrm>
            <a:off x="176978" y="1562569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Connect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09C51-E140-9603-8BA3-5AEF7596CDE8}"/>
              </a:ext>
            </a:extLst>
          </p:cNvPr>
          <p:cNvSpPr/>
          <p:nvPr/>
        </p:nvSpPr>
        <p:spPr bwMode="auto">
          <a:xfrm>
            <a:off x="176978" y="2475368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- Initialize Connection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6082BE-1A39-5C5E-C0D8-D7E45493A851}"/>
              </a:ext>
            </a:extLst>
          </p:cNvPr>
          <p:cNvSpPr/>
          <p:nvPr/>
        </p:nvSpPr>
        <p:spPr bwMode="auto">
          <a:xfrm>
            <a:off x="176978" y="4317884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Inspecting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GitRequiredAction</a:t>
            </a:r>
            <a:endParaRPr lang="en-US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2303A3-D555-ABC0-3F41-940288E7ED63}"/>
              </a:ext>
            </a:extLst>
          </p:cNvPr>
          <p:cNvSpPr/>
          <p:nvPr/>
        </p:nvSpPr>
        <p:spPr bwMode="auto">
          <a:xfrm>
            <a:off x="209778" y="5832740"/>
            <a:ext cx="2946758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Calling</a:t>
            </a: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Git – Update From Git</a:t>
            </a:r>
          </a:p>
        </p:txBody>
      </p:sp>
    </p:spTree>
    <p:extLst>
      <p:ext uri="{BB962C8B-B14F-4D97-AF65-F5344CB8AC3E}">
        <p14:creationId xmlns:p14="http://schemas.microsoft.com/office/powerpoint/2010/main" val="1513282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99B4-4385-2834-F979-06A2BF8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Demo3-GitIntegration - Part2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4ABB-0071-D607-1345-41989F9F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096488"/>
            <a:ext cx="7220570" cy="4827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EA0F3-1CA1-AF97-D8C0-06B370B8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1" y="1096488"/>
            <a:ext cx="3919329" cy="2165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E7E22-9F00-E514-4C5E-A4034F92B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061" y="3570406"/>
            <a:ext cx="3919329" cy="2230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369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861A-655F-B67F-7C8F-79BC0D8F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ALM and CI/CD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986C-4DD4-9FDE-8952-34339FB95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5193729"/>
          </a:xfrm>
        </p:spPr>
        <p:txBody>
          <a:bodyPr/>
          <a:lstStyle/>
          <a:p>
            <a:r>
              <a:rPr lang="en-US" dirty="0"/>
              <a:t>Customers are asking for workspace-level configuration features</a:t>
            </a:r>
          </a:p>
          <a:p>
            <a:pPr lvl="1"/>
            <a:r>
              <a:rPr lang="en-US" dirty="0"/>
              <a:t>Working toward solving CI/CD problems with workspace-level parameterization</a:t>
            </a:r>
          </a:p>
          <a:p>
            <a:pPr lvl="1"/>
            <a:r>
              <a:rPr lang="en-US" dirty="0"/>
              <a:t>Goal is to enable item definitions to read workspace-level parameterization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richer and developer-friendly format for report item definitions</a:t>
            </a:r>
          </a:p>
          <a:p>
            <a:pPr lvl="1"/>
            <a:r>
              <a:rPr lang="en-US" dirty="0"/>
              <a:t>Today, Fabric does not support direct edits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Current format for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reports.json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is hard to read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(JSON encoded as strings inside JSON – Yuck!)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All "supported" report editing must go through browser or Power BI Desktop</a:t>
            </a:r>
          </a:p>
          <a:p>
            <a:pPr lvl="1"/>
            <a:endParaRPr lang="en-US" dirty="0"/>
          </a:p>
          <a:p>
            <a:r>
              <a:rPr lang="en-US" dirty="0"/>
              <a:t>Dreaming of a better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report.json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2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6EB94-6C08-45A9-5B22-378A1305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DB683-BF12-B1DC-135F-CFD8FBED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B897A-BA41-D46E-3FA0-9B83607A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Dreaming of a better report.json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8E66A-832A-C273-204D-9956B6C5B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9" y="1086195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C3194-7AF8-1332-388F-85349EA5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8DDAA-B4DB-EDF4-50D9-D9C7635F6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9974-1605-83CF-9A6D-D7448BB08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29" y="1086194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D81A1A-A29A-8FF9-0C71-A559EC54D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97" y="1085612"/>
            <a:ext cx="10607040" cy="5634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372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BF4B-DF0D-3ACF-907A-3DA26085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Developer APIs used in Fabric Software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0F71-1210-63CF-E5FC-613466E29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816703"/>
          </a:xfrm>
        </p:spPr>
        <p:txBody>
          <a:bodyPr/>
          <a:lstStyle/>
          <a:p>
            <a:r>
              <a:rPr lang="en-US" dirty="0"/>
              <a:t>Fabric User API</a:t>
            </a:r>
          </a:p>
          <a:p>
            <a:pPr lvl="1"/>
            <a:r>
              <a:rPr lang="en-US" dirty="0"/>
              <a:t>New REST API introduced with the Fabric platform to create workspaces and workspace items</a:t>
            </a:r>
          </a:p>
          <a:p>
            <a:pPr>
              <a:lnSpc>
                <a:spcPct val="150000"/>
              </a:lnSpc>
            </a:pPr>
            <a:r>
              <a:rPr lang="en-US" dirty="0"/>
              <a:t>Power BI REST API</a:t>
            </a:r>
          </a:p>
          <a:p>
            <a:pPr lvl="1"/>
            <a:r>
              <a:rPr lang="en-US" dirty="0"/>
              <a:t>REST API used to patch credentials, refresh semantic models and to generate embed tokens</a:t>
            </a:r>
          </a:p>
          <a:p>
            <a:pPr>
              <a:lnSpc>
                <a:spcPct val="150000"/>
              </a:lnSpc>
            </a:pPr>
            <a:r>
              <a:rPr lang="en-US" dirty="0"/>
              <a:t>Spark APIs</a:t>
            </a:r>
          </a:p>
          <a:p>
            <a:pPr lvl="1"/>
            <a:r>
              <a:rPr lang="en-US" dirty="0"/>
              <a:t>Powerful APIs and libraries for data ingestion and data transformation accessible in Fabric Notebooks </a:t>
            </a:r>
          </a:p>
          <a:p>
            <a:pPr>
              <a:lnSpc>
                <a:spcPct val="150000"/>
              </a:lnSpc>
            </a:pPr>
            <a:r>
              <a:rPr lang="en-US" dirty="0"/>
              <a:t>ADLS Gen2 API</a:t>
            </a:r>
          </a:p>
          <a:p>
            <a:pPr lvl="1"/>
            <a:r>
              <a:rPr lang="en-US" dirty="0"/>
              <a:t>REST API used to upload and read files in Azure Data Lake storage (ADLS Gen2) and in OneLake storage</a:t>
            </a:r>
          </a:p>
          <a:p>
            <a:pPr>
              <a:lnSpc>
                <a:spcPct val="150000"/>
              </a:lnSpc>
            </a:pPr>
            <a:r>
              <a:rPr lang="en-US" dirty="0"/>
              <a:t>Tabular Object Model (TOM)</a:t>
            </a:r>
          </a:p>
          <a:p>
            <a:pPr lvl="1"/>
            <a:r>
              <a:rPr lang="en-US" dirty="0"/>
              <a:t>A .NET-based API used to read and update semantic model definitions through the XMLA endpoint</a:t>
            </a:r>
          </a:p>
        </p:txBody>
      </p:sp>
    </p:spTree>
    <p:extLst>
      <p:ext uri="{BB962C8B-B14F-4D97-AF65-F5344CB8AC3E}">
        <p14:creationId xmlns:p14="http://schemas.microsoft.com/office/powerpoint/2010/main" val="1591873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C62-C21A-AE5E-D083-26037597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3970C-4BD4-ACBE-A2F4-F42C9B3A1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Getting Started with the Fabric User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CreateItem using Item Definitions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ALM and CI/CD with GIT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Programming with Lakehouses and Notebooks</a:t>
            </a:r>
          </a:p>
          <a:p>
            <a:r>
              <a:rPr lang="en-US" dirty="0"/>
              <a:t>Provisioning and Building Data Warehouses</a:t>
            </a:r>
          </a:p>
          <a:p>
            <a:r>
              <a:rPr lang="en-US" dirty="0"/>
              <a:t>Accessing OneLake using the ADLS Gen2 APIs</a:t>
            </a:r>
          </a:p>
          <a:p>
            <a:r>
              <a:rPr lang="en-US" dirty="0"/>
              <a:t>Creating OneLake Shortcuts and Data Pipelines</a:t>
            </a:r>
          </a:p>
          <a:p>
            <a:r>
              <a:rPr lang="en-US" dirty="0"/>
              <a:t>Developing with Power BI Embedding on Fabric</a:t>
            </a:r>
          </a:p>
        </p:txBody>
      </p:sp>
    </p:spTree>
    <p:extLst>
      <p:ext uri="{BB962C8B-B14F-4D97-AF65-F5344CB8AC3E}">
        <p14:creationId xmlns:p14="http://schemas.microsoft.com/office/powerpoint/2010/main" val="376702436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C62-FF25-A9FA-D1B5-C745934F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Lakehouses and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387D-3566-EE3C-82F1-CBBF291DC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Agenda for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Programming with Lakehouses and Notebooks</a:t>
            </a:r>
            <a:r>
              <a:rPr lang="en-US" dirty="0"/>
              <a:t> section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Understanding Lakehouse Fundamentals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Ingesting and Transforming Data using Notebooks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Lakehouses and Notebooks using CreateItem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Running Notebooks on Demand using Job Scheduler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Creating DirectLake Semantic Models on Lakehouse Tables</a:t>
            </a:r>
          </a:p>
        </p:txBody>
      </p:sp>
    </p:spTree>
    <p:extLst>
      <p:ext uri="{BB962C8B-B14F-4D97-AF65-F5344CB8AC3E}">
        <p14:creationId xmlns:p14="http://schemas.microsoft.com/office/powerpoint/2010/main" val="294990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AFC2-4C53-578D-2AAE-88931D98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Lakehouse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1F5F-BF35-FF60-BDF6-CBE7F75BA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39595"/>
          </a:xfrm>
        </p:spPr>
        <p:txBody>
          <a:bodyPr/>
          <a:lstStyle/>
          <a:p>
            <a:r>
              <a:rPr lang="en-US" dirty="0"/>
              <a:t>Lakehouse used to store structured data and unstructured data in a single location</a:t>
            </a:r>
          </a:p>
          <a:p>
            <a:pPr lvl="1"/>
            <a:r>
              <a:rPr lang="en-US" dirty="0"/>
              <a:t>Lakehouse data transparently stored in OneLake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Azure Data Lake Storage Gen2 (ADLS Gen2)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Lakehouse data accessible across workloads like data engineering, data warehouse, data science &amp; BI</a:t>
            </a:r>
          </a:p>
          <a:p>
            <a:pPr lvl="1"/>
            <a:r>
              <a:rPr lang="en-US" dirty="0"/>
              <a:t>Lakehouse enables storing and refining data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medallion architecture</a:t>
            </a:r>
            <a:r>
              <a:rPr lang="en-US" dirty="0"/>
              <a:t> (</a:t>
            </a:r>
            <a:r>
              <a:rPr lang="en-US" sz="1600" b="1" dirty="0">
                <a:solidFill>
                  <a:srgbClr val="996633"/>
                </a:solidFill>
              </a:rPr>
              <a:t>bronze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silver</a:t>
            </a:r>
            <a:r>
              <a:rPr lang="en-US" sz="1600" b="1" dirty="0"/>
              <a:t>&gt;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gold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Lakehouse structure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Tables</a:t>
            </a:r>
            <a:r>
              <a:rPr lang="en-US" dirty="0"/>
              <a:t> section used to store structure data in tables in Delta format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used to store unstructured data as files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A7977-EFCD-9C20-9E86-5BE65E82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9" y="4173580"/>
            <a:ext cx="5025668" cy="2706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316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1F4-2B41-6F89-4A92-D8924EF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09E1-842E-1261-F4FC-2022EAF9D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93647"/>
          </a:xfrm>
        </p:spPr>
        <p:txBody>
          <a:bodyPr/>
          <a:lstStyle/>
          <a:p>
            <a:r>
              <a:rPr lang="en-US" dirty="0"/>
              <a:t>Running Spark jobs</a:t>
            </a:r>
          </a:p>
          <a:p>
            <a:pPr lvl="1"/>
            <a:r>
              <a:rPr lang="en-US" dirty="0"/>
              <a:t>Running notebooks</a:t>
            </a:r>
          </a:p>
          <a:p>
            <a:pPr lvl="1"/>
            <a:r>
              <a:rPr lang="en-US" dirty="0"/>
              <a:t>Running Spark Job Definitions</a:t>
            </a:r>
          </a:p>
          <a:p>
            <a:pPr>
              <a:spcBef>
                <a:spcPts val="1200"/>
              </a:spcBef>
            </a:pPr>
            <a:r>
              <a:rPr lang="en-US" dirty="0"/>
              <a:t>Using ADLS Gen2 APIs</a:t>
            </a:r>
          </a:p>
          <a:p>
            <a:pPr lvl="1"/>
            <a:r>
              <a:rPr lang="en-US" dirty="0"/>
              <a:t>Implemented by client application which uploads files into lakehouse storage using push approach</a:t>
            </a:r>
          </a:p>
          <a:p>
            <a:pPr>
              <a:spcBef>
                <a:spcPts val="1200"/>
              </a:spcBef>
            </a:pPr>
            <a:r>
              <a:rPr lang="en-US" dirty="0"/>
              <a:t>Creating Shortcuts</a:t>
            </a:r>
          </a:p>
          <a:p>
            <a:pPr lvl="1"/>
            <a:r>
              <a:rPr lang="en-US" dirty="0"/>
              <a:t>Creating references to make files from an external source appear to be in lakehouse storage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Data Pipelines</a:t>
            </a:r>
          </a:p>
          <a:p>
            <a:pPr lvl="1"/>
            <a:r>
              <a:rPr lang="en-US" dirty="0"/>
              <a:t>Running data pipelines with activities to copy data from external sources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Fabric Gen2 Dataflows 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(still waiting on APIs 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</a:t>
            </a:r>
            <a:r>
              <a:rPr lang="en-US" sz="18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)</a:t>
            </a:r>
            <a:endParaRPr lang="en-US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Running a dataflow which imports data and saves it delta tables in lakehouse storage</a:t>
            </a:r>
          </a:p>
        </p:txBody>
      </p:sp>
    </p:spTree>
    <p:extLst>
      <p:ext uri="{BB962C8B-B14F-4D97-AF65-F5344CB8AC3E}">
        <p14:creationId xmlns:p14="http://schemas.microsoft.com/office/powerpoint/2010/main" val="387829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68D4-2DBD-F823-A44F-09979674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Provides Apache Spark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6CC9-DE29-0BCF-B2EA-3BFBCE8CB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Spark is a unified engine for large-scale data analytics</a:t>
            </a:r>
          </a:p>
          <a:p>
            <a:pPr lvl="1"/>
            <a:r>
              <a:rPr lang="en-US" dirty="0"/>
              <a:t>Spark code can be executed through </a:t>
            </a:r>
            <a:r>
              <a:rPr lang="en-US" sz="2000" b="1" dirty="0">
                <a:solidFill>
                  <a:srgbClr val="8A0000"/>
                </a:solidFill>
              </a:rPr>
              <a:t>Spark Job Definition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Spark code can be executed using interactive </a:t>
            </a:r>
            <a:r>
              <a:rPr lang="en-US" sz="2000" b="1" dirty="0">
                <a:solidFill>
                  <a:srgbClr val="8A0000"/>
                </a:solidFill>
              </a:rPr>
              <a:t>Fabric Notebook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Apache Spark provides APIs to read and write data to/from </a:t>
            </a:r>
            <a:r>
              <a:rPr lang="en-US" sz="2000" b="1" dirty="0">
                <a:solidFill>
                  <a:srgbClr val="8A0000"/>
                </a:solidFill>
              </a:rPr>
              <a:t>Lakehouse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8A0000"/>
                </a:solidFill>
              </a:rPr>
              <a:t>OneLake</a:t>
            </a:r>
          </a:p>
          <a:p>
            <a:pPr lvl="1"/>
            <a:r>
              <a:rPr lang="en-US" dirty="0"/>
              <a:t>Spark supports several languages such as Python, Scala, SQL and R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5DEEE-1A43-1324-7A6A-9B074E183188}"/>
              </a:ext>
            </a:extLst>
          </p:cNvPr>
          <p:cNvSpPr/>
          <p:nvPr/>
        </p:nvSpPr>
        <p:spPr bwMode="auto">
          <a:xfrm>
            <a:off x="4240477" y="3790135"/>
            <a:ext cx="6367198" cy="242287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Microsoft Fabric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4A71-0573-D0E4-3A9E-41F45DC4E431}"/>
              </a:ext>
            </a:extLst>
          </p:cNvPr>
          <p:cNvGrpSpPr/>
          <p:nvPr/>
        </p:nvGrpSpPr>
        <p:grpSpPr>
          <a:xfrm>
            <a:off x="4456018" y="4458655"/>
            <a:ext cx="2605122" cy="1452558"/>
            <a:chOff x="4014232" y="4616097"/>
            <a:chExt cx="2807673" cy="1183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04D730-92CE-7D8F-49FF-E7D9FCB1C09F}"/>
                </a:ext>
              </a:extLst>
            </p:cNvPr>
            <p:cNvSpPr/>
            <p:nvPr/>
          </p:nvSpPr>
          <p:spPr bwMode="auto">
            <a:xfrm>
              <a:off x="4014232" y="4616097"/>
              <a:ext cx="2807673" cy="1183124"/>
            </a:xfrm>
            <a:prstGeom prst="rect">
              <a:avLst/>
            </a:prstGeom>
            <a:gradFill>
              <a:gsLst>
                <a:gs pos="699">
                  <a:srgbClr val="198375"/>
                </a:gs>
                <a:gs pos="20000">
                  <a:srgbClr val="074C49"/>
                </a:gs>
                <a:gs pos="100000">
                  <a:srgbClr val="177D71"/>
                </a:gs>
                <a:gs pos="80000">
                  <a:srgbClr val="09524D"/>
                </a:gs>
              </a:gsLst>
              <a:lin ang="5400000" scaled="1"/>
            </a:gra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Apache Spark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13C9FB-7BDD-B8A5-5BBF-5BE32F03D948}"/>
                </a:ext>
              </a:extLst>
            </p:cNvPr>
            <p:cNvSpPr/>
            <p:nvPr/>
          </p:nvSpPr>
          <p:spPr bwMode="auto">
            <a:xfrm>
              <a:off x="4186941" y="5057924"/>
              <a:ext cx="2414123" cy="6164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 Runtime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7C701-8F52-B94C-6BE3-A59E511E3854}"/>
              </a:ext>
            </a:extLst>
          </p:cNvPr>
          <p:cNvGrpSpPr/>
          <p:nvPr/>
        </p:nvGrpSpPr>
        <p:grpSpPr>
          <a:xfrm>
            <a:off x="7195989" y="4616523"/>
            <a:ext cx="3005942" cy="1136822"/>
            <a:chOff x="7293394" y="4850876"/>
            <a:chExt cx="3005942" cy="113682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5B133FC5-92A6-AA71-9B04-CB96A7DC7EF4}"/>
                </a:ext>
              </a:extLst>
            </p:cNvPr>
            <p:cNvSpPr/>
            <p:nvPr/>
          </p:nvSpPr>
          <p:spPr bwMode="auto">
            <a:xfrm>
              <a:off x="8318231" y="4850876"/>
              <a:ext cx="1981105" cy="1136822"/>
            </a:xfrm>
            <a:prstGeom prst="flowChartMagneticDisk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Lakehouse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813FB-C1C5-BF9D-D053-DF10126E9D2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94" y="5449410"/>
              <a:ext cx="88968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786955-D69D-5A99-6968-04FE30CC51D8}"/>
              </a:ext>
            </a:extLst>
          </p:cNvPr>
          <p:cNvGrpSpPr/>
          <p:nvPr/>
        </p:nvGrpSpPr>
        <p:grpSpPr>
          <a:xfrm>
            <a:off x="1173184" y="4115991"/>
            <a:ext cx="3761545" cy="1189384"/>
            <a:chOff x="1309709" y="4350941"/>
            <a:chExt cx="3761545" cy="1189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CBF943-8710-F256-9AC8-05B14940D0EE}"/>
                </a:ext>
              </a:extLst>
            </p:cNvPr>
            <p:cNvSpPr/>
            <p:nvPr/>
          </p:nvSpPr>
          <p:spPr bwMode="auto">
            <a:xfrm>
              <a:off x="1309709" y="4350941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Spark Job Definition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B7A10A-B01B-DD51-CDFE-0496ECD7BE4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251298" y="4799805"/>
              <a:ext cx="1819956" cy="7405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82FA6-C63A-A1A9-B505-5869C203805B}"/>
              </a:ext>
            </a:extLst>
          </p:cNvPr>
          <p:cNvGrpSpPr/>
          <p:nvPr/>
        </p:nvGrpSpPr>
        <p:grpSpPr>
          <a:xfrm>
            <a:off x="1186880" y="5452442"/>
            <a:ext cx="3761545" cy="897727"/>
            <a:chOff x="1323405" y="5687392"/>
            <a:chExt cx="3761545" cy="8977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93BD1-1B70-F891-BF73-AB353699E298}"/>
                </a:ext>
              </a:extLst>
            </p:cNvPr>
            <p:cNvSpPr/>
            <p:nvPr/>
          </p:nvSpPr>
          <p:spPr bwMode="auto">
            <a:xfrm>
              <a:off x="1323405" y="5687392"/>
              <a:ext cx="1941589" cy="8977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Notebook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AED9F4-3679-E795-E392-89385615182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264994" y="5687392"/>
              <a:ext cx="1819956" cy="4488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941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41EF-F6BE-ED6F-0174-E1E2C90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 of Python Code in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1C521-7A9A-3B04-457D-76D8C4E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Steps to provisioning flow which builds out medallion architecture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bronze layer</a:t>
            </a:r>
            <a:r>
              <a:rPr lang="en-US" dirty="0"/>
              <a:t> by coping CSV files into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silver layer</a:t>
            </a:r>
            <a:r>
              <a:rPr lang="en-US" dirty="0"/>
              <a:t> by loading CSV data into dataframes and saving them as delta tables with OLTP schema</a:t>
            </a:r>
          </a:p>
          <a:p>
            <a:pPr lvl="1">
              <a:buFont typeface="+mj-lt"/>
              <a:buAutoNum type="arabicPeriod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 gold layer</a:t>
            </a:r>
            <a:r>
              <a:rPr lang="en-US" dirty="0"/>
              <a:t> by transforming data from silver tables into delta tables with star schema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62D6-C8D2-A6DF-4D6D-3383ED57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1" y="2888084"/>
            <a:ext cx="9527444" cy="3604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8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FB2FF-D3D9-4994-B783-8ED72C359DE2}"/>
              </a:ext>
            </a:extLst>
          </p:cNvPr>
          <p:cNvSpPr/>
          <p:nvPr/>
        </p:nvSpPr>
        <p:spPr>
          <a:xfrm>
            <a:off x="2001210" y="3182851"/>
            <a:ext cx="10237521" cy="3522526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84553218-AB14-43B4-BB8B-D9B55964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Using Spark Jobs to Create Lakehouse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72BEE-DDB5-46CD-842E-BAB2ABC64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85104"/>
          </a:xfrm>
        </p:spPr>
        <p:txBody>
          <a:bodyPr/>
          <a:lstStyle/>
          <a:p>
            <a:r>
              <a:rPr lang="en-US" dirty="0"/>
              <a:t>You can leverage Fabric support for Spark to create and populate lakehouse tables</a:t>
            </a:r>
          </a:p>
          <a:p>
            <a:pPr lvl="1"/>
            <a:r>
              <a:rPr lang="en-US" dirty="0"/>
              <a:t>Create lakehouse (or multiple lakehouses for greater isolation)</a:t>
            </a:r>
          </a:p>
          <a:p>
            <a:pPr lvl="1"/>
            <a:r>
              <a:rPr lang="en-US" dirty="0"/>
              <a:t>Create Spark Environment as workspace item for running Spark jobs </a:t>
            </a:r>
            <a:r>
              <a:rPr lang="en-US" sz="1600" i="1" dirty="0"/>
              <a:t>(when </a:t>
            </a:r>
            <a:r>
              <a:rPr lang="en-US" sz="1600" b="1" i="1" dirty="0"/>
              <a:t>Environments</a:t>
            </a:r>
            <a:r>
              <a:rPr lang="en-US" sz="1600" i="1" dirty="0"/>
              <a:t> API becomes available)</a:t>
            </a:r>
            <a:endParaRPr lang="en-US" i="1" dirty="0"/>
          </a:p>
          <a:p>
            <a:pPr lvl="1"/>
            <a:r>
              <a:rPr lang="en-US" dirty="0"/>
              <a:t>Create Notebook (or Spark Job Definition) containing ETL logic to ingest data files and to create tables</a:t>
            </a:r>
          </a:p>
          <a:p>
            <a:pPr lvl="1"/>
            <a:r>
              <a:rPr lang="en-US" dirty="0"/>
              <a:t>Run Notebook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Job Scheduler – Run Job On-demand</a:t>
            </a:r>
            <a:r>
              <a:rPr lang="en-US" dirty="0"/>
              <a:t>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7A6E4-F0C4-9C94-FA60-18F169E15B76}"/>
              </a:ext>
            </a:extLst>
          </p:cNvPr>
          <p:cNvGrpSpPr/>
          <p:nvPr/>
        </p:nvGrpSpPr>
        <p:grpSpPr>
          <a:xfrm>
            <a:off x="3510880" y="3367155"/>
            <a:ext cx="8542278" cy="2996222"/>
            <a:chOff x="3473844" y="3437537"/>
            <a:chExt cx="5216716" cy="22169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60E52-2DCB-9C10-67B1-FD55ABCA4F8C}"/>
                </a:ext>
              </a:extLst>
            </p:cNvPr>
            <p:cNvSpPr/>
            <p:nvPr/>
          </p:nvSpPr>
          <p:spPr bwMode="auto">
            <a:xfrm>
              <a:off x="3473844" y="3437537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C758DC-4A01-47EB-B42C-AFC3CF16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2108" y="3487724"/>
              <a:ext cx="153204" cy="15799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E748E-DC91-5E00-8C2D-8373DDF77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395484" y="4851323"/>
            <a:ext cx="543534" cy="1394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E4EB0-3F03-A9A9-A6EA-08714C380855}"/>
              </a:ext>
            </a:extLst>
          </p:cNvPr>
          <p:cNvSpPr/>
          <p:nvPr/>
        </p:nvSpPr>
        <p:spPr>
          <a:xfrm>
            <a:off x="223702" y="4349476"/>
            <a:ext cx="1171782" cy="1031575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Custom ISV Application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54F1A-2D41-2049-6CA7-705076F13916}"/>
              </a:ext>
            </a:extLst>
          </p:cNvPr>
          <p:cNvGrpSpPr/>
          <p:nvPr/>
        </p:nvGrpSpPr>
        <p:grpSpPr>
          <a:xfrm>
            <a:off x="2300077" y="4279624"/>
            <a:ext cx="836245" cy="836245"/>
            <a:chOff x="8784735" y="3154246"/>
            <a:chExt cx="640918" cy="6409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68590-4B4E-0A6D-F1B9-9C4C0BDC2095}"/>
                </a:ext>
              </a:extLst>
            </p:cNvPr>
            <p:cNvSpPr/>
            <p:nvPr/>
          </p:nvSpPr>
          <p:spPr bwMode="auto">
            <a:xfrm>
              <a:off x="8784735" y="3154246"/>
              <a:ext cx="640918" cy="64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F47CDA4-1BBC-E4FA-2156-A77A981E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2130" y="3340445"/>
              <a:ext cx="427279" cy="4406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25B26-3D70-C1AF-149A-57C7530E3F15}"/>
                </a:ext>
              </a:extLst>
            </p:cNvPr>
            <p:cNvSpPr txBox="1"/>
            <p:nvPr/>
          </p:nvSpPr>
          <p:spPr>
            <a:xfrm>
              <a:off x="8784735" y="3154246"/>
              <a:ext cx="640918" cy="165623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notebook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49B949-FFE5-45C1-B788-E61D817B4D15}"/>
              </a:ext>
            </a:extLst>
          </p:cNvPr>
          <p:cNvGrpSpPr/>
          <p:nvPr/>
        </p:nvGrpSpPr>
        <p:grpSpPr>
          <a:xfrm>
            <a:off x="3054361" y="3776984"/>
            <a:ext cx="3374581" cy="2404181"/>
            <a:chOff x="3006736" y="3719834"/>
            <a:chExt cx="3374581" cy="240418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37C0C0-3020-D4D8-ADDD-CA48E4E1FC97}"/>
                </a:ext>
              </a:extLst>
            </p:cNvPr>
            <p:cNvSpPr/>
            <p:nvPr/>
          </p:nvSpPr>
          <p:spPr bwMode="auto">
            <a:xfrm>
              <a:off x="3719142" y="3719834"/>
              <a:ext cx="2662175" cy="2404181"/>
            </a:xfrm>
            <a:prstGeom prst="rect">
              <a:avLst/>
            </a:prstGeom>
            <a:solidFill>
              <a:srgbClr val="CD7F32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bronze layer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5EDD43-C404-52E9-D238-5E3AF373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064" y="4004135"/>
              <a:ext cx="1573868" cy="160795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786D2F5-52EA-56A3-CEE6-6B27778FDAE9}"/>
                </a:ext>
              </a:extLst>
            </p:cNvPr>
            <p:cNvGrpSpPr/>
            <p:nvPr/>
          </p:nvGrpSpPr>
          <p:grpSpPr>
            <a:xfrm>
              <a:off x="3006736" y="4527640"/>
              <a:ext cx="1300806" cy="448836"/>
              <a:chOff x="163597" y="3646301"/>
              <a:chExt cx="1300806" cy="448836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03F8869A-0C0E-B100-802D-21BCB15CD4D2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DC87BE4D-B1AE-05EB-89BC-B18EAE79A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B88B49-3A94-1026-B355-B5577D0F38B4}"/>
              </a:ext>
            </a:extLst>
          </p:cNvPr>
          <p:cNvGrpSpPr/>
          <p:nvPr/>
        </p:nvGrpSpPr>
        <p:grpSpPr>
          <a:xfrm>
            <a:off x="2305144" y="3405348"/>
            <a:ext cx="778464" cy="699287"/>
            <a:chOff x="2264921" y="3600796"/>
            <a:chExt cx="637374" cy="6413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711AE3-C5D9-320E-7BAA-216FEC1F790D}"/>
                </a:ext>
              </a:extLst>
            </p:cNvPr>
            <p:cNvGrpSpPr/>
            <p:nvPr/>
          </p:nvGrpSpPr>
          <p:grpSpPr>
            <a:xfrm>
              <a:off x="2272180" y="3601217"/>
              <a:ext cx="630115" cy="640918"/>
              <a:chOff x="2272180" y="3601217"/>
              <a:chExt cx="630115" cy="6409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AC13F4C-E16F-4459-48CE-6C622193182A}"/>
                  </a:ext>
                </a:extLst>
              </p:cNvPr>
              <p:cNvSpPr/>
              <p:nvPr/>
            </p:nvSpPr>
            <p:spPr bwMode="auto">
              <a:xfrm>
                <a:off x="2272180" y="3601217"/>
                <a:ext cx="630115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25CDAAF-5EA2-567D-0063-45E12028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39260" y="3753322"/>
                <a:ext cx="481584" cy="481584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96578FD-0DAC-6FCF-7084-2C774AEED6B1}"/>
                </a:ext>
              </a:extLst>
            </p:cNvPr>
            <p:cNvSpPr txBox="1"/>
            <p:nvPr/>
          </p:nvSpPr>
          <p:spPr>
            <a:xfrm>
              <a:off x="2264921" y="3600796"/>
              <a:ext cx="630115" cy="1411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b="1" dirty="0">
                  <a:solidFill>
                    <a:schemeClr val="bg1"/>
                  </a:solidFill>
                </a:rPr>
                <a:t>Environment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4280B-672B-C29A-E312-FF08AC3AFAB7}"/>
              </a:ext>
            </a:extLst>
          </p:cNvPr>
          <p:cNvGrpSpPr/>
          <p:nvPr/>
        </p:nvGrpSpPr>
        <p:grpSpPr>
          <a:xfrm>
            <a:off x="5565970" y="3772929"/>
            <a:ext cx="3555415" cy="2412126"/>
            <a:chOff x="5518345" y="3715779"/>
            <a:chExt cx="3555415" cy="24121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E18B1F-6B2B-85FD-CB91-E8628FD6E46D}"/>
                </a:ext>
              </a:extLst>
            </p:cNvPr>
            <p:cNvSpPr/>
            <p:nvPr/>
          </p:nvSpPr>
          <p:spPr bwMode="auto">
            <a:xfrm>
              <a:off x="6365098" y="3715779"/>
              <a:ext cx="2708662" cy="2412126"/>
            </a:xfrm>
            <a:prstGeom prst="rect">
              <a:avLst/>
            </a:prstGeom>
            <a:solidFill>
              <a:srgbClr val="C0C0C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silver layer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476113A-AF19-2684-AC7F-7CF932C98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35"/>
            <a:stretch/>
          </p:blipFill>
          <p:spPr>
            <a:xfrm>
              <a:off x="6637335" y="4048579"/>
              <a:ext cx="2187496" cy="1607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1AAA34-A5F7-C4C9-0591-24F49FB9CEDF}"/>
                </a:ext>
              </a:extLst>
            </p:cNvPr>
            <p:cNvGrpSpPr/>
            <p:nvPr/>
          </p:nvGrpSpPr>
          <p:grpSpPr>
            <a:xfrm>
              <a:off x="5518345" y="4532845"/>
              <a:ext cx="1300806" cy="448836"/>
              <a:chOff x="163597" y="3646301"/>
              <a:chExt cx="1300806" cy="448836"/>
            </a:xfrm>
          </p:grpSpPr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91BFF3CA-FD07-289B-A65A-D15E7ACC13B3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28EB8BA-8825-0662-DF17-01E8E294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DA46C6-899F-2173-EBD7-B6F09F60E5E8}"/>
              </a:ext>
            </a:extLst>
          </p:cNvPr>
          <p:cNvGrpSpPr/>
          <p:nvPr/>
        </p:nvGrpSpPr>
        <p:grpSpPr>
          <a:xfrm>
            <a:off x="8470982" y="3772929"/>
            <a:ext cx="3328282" cy="2404181"/>
            <a:chOff x="8423357" y="3715779"/>
            <a:chExt cx="3328282" cy="240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C6DAAD-1349-59A8-F3B2-B7ABB7851606}"/>
                </a:ext>
              </a:extLst>
            </p:cNvPr>
            <p:cNvSpPr/>
            <p:nvPr/>
          </p:nvSpPr>
          <p:spPr bwMode="auto">
            <a:xfrm>
              <a:off x="9042977" y="3715779"/>
              <a:ext cx="2708662" cy="2404181"/>
            </a:xfrm>
            <a:prstGeom prst="rect">
              <a:avLst/>
            </a:prstGeom>
            <a:solidFill>
              <a:srgbClr val="DAA520">
                <a:alpha val="50196"/>
              </a:srgbClr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gold layer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A753C-2CBD-84DC-398F-CAC2B66B5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9711"/>
            <a:stretch/>
          </p:blipFill>
          <p:spPr>
            <a:xfrm>
              <a:off x="9519243" y="4047485"/>
              <a:ext cx="1645882" cy="155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BD0A0F1-F613-636E-347C-97F7BB20C3A2}"/>
                </a:ext>
              </a:extLst>
            </p:cNvPr>
            <p:cNvGrpSpPr/>
            <p:nvPr/>
          </p:nvGrpSpPr>
          <p:grpSpPr>
            <a:xfrm>
              <a:off x="8423357" y="4569755"/>
              <a:ext cx="1300806" cy="448836"/>
              <a:chOff x="163597" y="3646301"/>
              <a:chExt cx="1300806" cy="448836"/>
            </a:xfrm>
          </p:grpSpPr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1CE003D3-ED34-0F05-58C7-DFC49C6EE49A}"/>
                  </a:ext>
                </a:extLst>
              </p:cNvPr>
              <p:cNvSpPr/>
              <p:nvPr/>
            </p:nvSpPr>
            <p:spPr bwMode="auto">
              <a:xfrm>
                <a:off x="163597" y="3646301"/>
                <a:ext cx="1300806" cy="448836"/>
              </a:xfrm>
              <a:prstGeom prst="rightArrow">
                <a:avLst>
                  <a:gd name="adj1" fmla="val 76034"/>
                  <a:gd name="adj2" fmla="val 50000"/>
                </a:avLst>
              </a:prstGeom>
              <a:solidFill>
                <a:srgbClr val="8A0000"/>
              </a:solidFill>
              <a:ln w="19050">
                <a:solidFill>
                  <a:srgbClr val="8A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Spark job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132D692-F199-7452-0385-B06E2FB03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2843" y="3696367"/>
                <a:ext cx="318434" cy="3283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14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2BB4-0D64-71CF-E173-F290FEE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Demo4-CreateLakehouse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896B-98FD-C627-5730-8FBD653F9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46933"/>
          </a:xfrm>
        </p:spPr>
        <p:txBody>
          <a:bodyPr/>
          <a:lstStyle/>
          <a:p>
            <a:r>
              <a:rPr lang="en-US" dirty="0"/>
              <a:t>Flow to create lakehouse tables, DirectLake semantic model and report</a:t>
            </a:r>
          </a:p>
          <a:p>
            <a:pPr lvl="1"/>
            <a:r>
              <a:rPr lang="en-US" dirty="0"/>
              <a:t>Create workspace associated with Premium capacity</a:t>
            </a:r>
          </a:p>
          <a:p>
            <a:pPr lvl="1"/>
            <a:r>
              <a:rPr lang="en-US" dirty="0"/>
              <a:t>Create notebook bound to lakehouse using lakehouse ID</a:t>
            </a:r>
          </a:p>
          <a:p>
            <a:pPr lvl="1"/>
            <a:r>
              <a:rPr lang="en-US" dirty="0"/>
              <a:t>Run notebook to ingest data from CSV files and generate lakehouse tables</a:t>
            </a:r>
          </a:p>
          <a:p>
            <a:pPr lvl="1"/>
            <a:r>
              <a:rPr lang="en-US" dirty="0"/>
              <a:t>Create DirectLake semantic model connected to lakehouse SQL endpoint</a:t>
            </a:r>
          </a:p>
          <a:p>
            <a:pPr lvl="1"/>
            <a:r>
              <a:rPr lang="en-US" dirty="0"/>
              <a:t>Patch DirectLake semantic model credentials and run refresh operation using Power BI REST API</a:t>
            </a:r>
          </a:p>
          <a:p>
            <a:pPr lvl="1"/>
            <a:r>
              <a:rPr lang="en-US" dirty="0"/>
              <a:t>Create new report which is bound to DirectLake semantic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22F7-0BB4-02FE-89F6-D7938B3A8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9"/>
          <a:stretch/>
        </p:blipFill>
        <p:spPr>
          <a:xfrm>
            <a:off x="7688325" y="3865371"/>
            <a:ext cx="3604504" cy="268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CBD7E78-D16E-86AE-BA46-5AC8DD6C0EDA}"/>
              </a:ext>
            </a:extLst>
          </p:cNvPr>
          <p:cNvSpPr/>
          <p:nvPr/>
        </p:nvSpPr>
        <p:spPr bwMode="auto">
          <a:xfrm>
            <a:off x="6730036" y="4881214"/>
            <a:ext cx="686020" cy="512124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4955C-904F-078C-781B-69274575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1" y="3865371"/>
            <a:ext cx="5228397" cy="28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175C-E454-9F6B-CFD2-B4120BBF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Lakehouse using Create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89FC-9326-A52C-75F3-C97CF3FA7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0958"/>
          </a:xfrm>
        </p:spPr>
        <p:txBody>
          <a:bodyPr/>
          <a:lstStyle/>
          <a:p>
            <a:r>
              <a:rPr lang="en-US" dirty="0"/>
              <a:t>Lakehouse created without item definition – you only pass </a:t>
            </a:r>
            <a:r>
              <a:rPr lang="en-US" sz="2200" b="1" dirty="0">
                <a:solidFill>
                  <a:srgbClr val="6C0000"/>
                </a:solidFill>
              </a:rPr>
              <a:t>displayName</a:t>
            </a:r>
            <a:r>
              <a:rPr lang="en-US" dirty="0"/>
              <a:t> and </a:t>
            </a:r>
            <a:r>
              <a:rPr lang="en-US" sz="2200" b="1" dirty="0">
                <a:solidFill>
                  <a:srgbClr val="6C0000"/>
                </a:solidFill>
              </a:rPr>
              <a:t>type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Response from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includes lakehouse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id</a:t>
            </a:r>
            <a:r>
              <a:rPr lang="en-US" dirty="0"/>
              <a:t> which is required to create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used in developer sample application to create lakehouse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4BCF4-B9BF-C1F3-62A8-19BFC91C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8" y="4793657"/>
            <a:ext cx="6327968" cy="1776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B20D-E115-B34E-767D-FC77AA5A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0"/>
          <a:stretch/>
        </p:blipFill>
        <p:spPr>
          <a:xfrm>
            <a:off x="904437" y="1714055"/>
            <a:ext cx="6355631" cy="994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5DE8E-1580-0E74-00BE-AE756527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7" y="3336416"/>
            <a:ext cx="2510777" cy="84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24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E6F-3C12-70A2-A81A-BD07DDFD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CreateLakehouseTables.ipynb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A4E85-621E-3C66-A0A9-8E656413D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077218"/>
          </a:xfrm>
        </p:spPr>
        <p:txBody>
          <a:bodyPr/>
          <a:lstStyle/>
          <a:p>
            <a:r>
              <a:rPr lang="en-US" dirty="0"/>
              <a:t>Notebook created calling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notebook part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CreateLakehouseTables.ipynb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Notebook code and all other content stored in single JSON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r>
              <a:rPr lang="en-US" dirty="0"/>
              <a:t> extension</a:t>
            </a:r>
          </a:p>
          <a:p>
            <a:pPr lvl="1"/>
            <a:r>
              <a:rPr lang="en-US" b="1" dirty="0"/>
              <a:t>Note</a:t>
            </a:r>
            <a:r>
              <a:rPr lang="en-US" dirty="0"/>
              <a:t>: Fabric also supports calling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with standard Python file with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py</a:t>
            </a:r>
            <a:r>
              <a:rPr lang="en-US" dirty="0"/>
              <a:t>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81B74-B10F-C78C-7FFF-5E63B830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5" y="2567775"/>
            <a:ext cx="9923464" cy="3322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83204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F761-1D1D-48BD-F53A-07935D85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User API Design and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A1D6-9C5D-3332-2286-71FDB8AAB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32202"/>
          </a:xfrm>
        </p:spPr>
        <p:txBody>
          <a:bodyPr/>
          <a:lstStyle/>
          <a:p>
            <a:r>
              <a:rPr lang="en-US" dirty="0"/>
              <a:t>Fabric User API used to create and manage workspaces and workspace items</a:t>
            </a:r>
          </a:p>
          <a:p>
            <a:pPr lvl="1"/>
            <a:r>
              <a:rPr lang="en-US" dirty="0"/>
              <a:t>Fabric User API designed to be accessible to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developer on </a:t>
            </a:r>
            <a:r>
              <a:rPr lang="en-US" sz="1600" b="1" dirty="0">
                <a:solidFill>
                  <a:srgbClr val="8A0000"/>
                </a:solidFill>
              </a:rPr>
              <a:t>any</a:t>
            </a:r>
            <a:r>
              <a:rPr lang="en-US" dirty="0"/>
              <a:t> development platform</a:t>
            </a:r>
          </a:p>
          <a:p>
            <a:pPr lvl="1"/>
            <a:r>
              <a:rPr lang="en-US" dirty="0"/>
              <a:t>Built using principles of REST and open security standards (OAuth2 and Open ID Connect)</a:t>
            </a:r>
          </a:p>
          <a:p>
            <a:pPr lvl="1"/>
            <a:r>
              <a:rPr lang="en-US" dirty="0"/>
              <a:t>Public cloud endpoint accessible through base URL of </a:t>
            </a:r>
            <a:r>
              <a:rPr lang="en-US" sz="1600" b="1" dirty="0">
                <a:solidFill>
                  <a:srgbClr val="8A0000"/>
                </a:solidFill>
              </a:rPr>
              <a:t>https://api.fabric.microsoft.com/v1</a:t>
            </a:r>
            <a:endParaRPr lang="en-US" b="1" dirty="0">
              <a:solidFill>
                <a:srgbClr val="8A0000"/>
              </a:solidFill>
            </a:endParaRPr>
          </a:p>
          <a:p>
            <a:pPr lvl="1"/>
            <a:r>
              <a:rPr lang="en-US" dirty="0"/>
              <a:t>Fabric User API can be called as a [</a:t>
            </a:r>
            <a:r>
              <a:rPr lang="en-US" sz="1600" b="1" dirty="0">
                <a:solidFill>
                  <a:srgbClr val="6C0000"/>
                </a:solidFill>
              </a:rPr>
              <a:t>user</a:t>
            </a:r>
            <a:r>
              <a:rPr lang="en-US" dirty="0"/>
              <a:t>] or as a [</a:t>
            </a:r>
            <a:r>
              <a:rPr lang="en-US" sz="1600" b="1" dirty="0">
                <a:solidFill>
                  <a:srgbClr val="6C0000"/>
                </a:solidFill>
              </a:rPr>
              <a:t>service principal</a:t>
            </a:r>
            <a:r>
              <a:rPr lang="en-US" dirty="0"/>
              <a:t>]</a:t>
            </a:r>
            <a:r>
              <a:rPr lang="en-US" sz="1800" b="1" dirty="0">
                <a:solidFill>
                  <a:srgbClr val="6C0000"/>
                </a:solidFill>
              </a:rPr>
              <a:t>*</a:t>
            </a:r>
            <a:endParaRPr lang="en-US" b="1" dirty="0">
              <a:solidFill>
                <a:srgbClr val="6C0000"/>
              </a:solidFill>
            </a:endParaRPr>
          </a:p>
          <a:p>
            <a:pPr lvl="1"/>
            <a:r>
              <a:rPr lang="en-US" dirty="0"/>
              <a:t>Caller must first acquire access token for Fabric User API from Azure AD </a:t>
            </a:r>
          </a:p>
          <a:p>
            <a:pPr lvl="1"/>
            <a:r>
              <a:rPr lang="en-US" dirty="0"/>
              <a:t>Caller must transmit access token in all API calls using </a:t>
            </a:r>
            <a:r>
              <a:rPr lang="en-US" sz="1600" b="1" dirty="0">
                <a:solidFill>
                  <a:srgbClr val="8A0000"/>
                </a:solidFill>
              </a:rPr>
              <a:t>Authorization</a:t>
            </a:r>
            <a:r>
              <a:rPr lang="en-US" dirty="0"/>
              <a:t> header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sz="1800" b="1" dirty="0">
                <a:solidFill>
                  <a:srgbClr val="6C0000"/>
                </a:solidFill>
              </a:rPr>
              <a:t>CAVEAT</a:t>
            </a:r>
            <a:r>
              <a:rPr lang="en-US" dirty="0"/>
              <a:t> – There is no .NET SDK for the Fabric REST APIs yet – that will come sometime in the 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D6C16-F4EE-C164-2946-1DA9ABF02DD3}"/>
              </a:ext>
            </a:extLst>
          </p:cNvPr>
          <p:cNvSpPr/>
          <p:nvPr/>
        </p:nvSpPr>
        <p:spPr bwMode="auto">
          <a:xfrm>
            <a:off x="1246124" y="3947965"/>
            <a:ext cx="2102069" cy="1890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Your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6D9BB-2D21-F766-BE34-E85EAE9EDB46}"/>
              </a:ext>
            </a:extLst>
          </p:cNvPr>
          <p:cNvSpPr/>
          <p:nvPr/>
        </p:nvSpPr>
        <p:spPr bwMode="auto">
          <a:xfrm>
            <a:off x="8633963" y="3955098"/>
            <a:ext cx="2102069" cy="1890198"/>
          </a:xfrm>
          <a:prstGeom prst="rect">
            <a:avLst/>
          </a:prstGeom>
          <a:solidFill>
            <a:srgbClr val="16786D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Fabric User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F60A9-723B-9497-9F85-CC98C39216E4}"/>
              </a:ext>
            </a:extLst>
          </p:cNvPr>
          <p:cNvGrpSpPr/>
          <p:nvPr/>
        </p:nvGrpSpPr>
        <p:grpSpPr>
          <a:xfrm>
            <a:off x="3524308" y="3955098"/>
            <a:ext cx="4813740" cy="1789481"/>
            <a:chOff x="3524308" y="3955098"/>
            <a:chExt cx="4813740" cy="178948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13CC549-2E75-59C7-C5DA-670C2DDFCFEF}"/>
                </a:ext>
              </a:extLst>
            </p:cNvPr>
            <p:cNvSpPr/>
            <p:nvPr/>
          </p:nvSpPr>
          <p:spPr bwMode="auto">
            <a:xfrm>
              <a:off x="3524309" y="3955098"/>
              <a:ext cx="4813739" cy="937966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rgbClr val="F0F8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C9F703-22F5-849D-B4C4-56B3A4F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196" y="4180306"/>
              <a:ext cx="3398815" cy="44961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42EEBE-7073-57BE-1841-5EAE5A63FEC0}"/>
                </a:ext>
              </a:extLst>
            </p:cNvPr>
            <p:cNvSpPr/>
            <p:nvPr/>
          </p:nvSpPr>
          <p:spPr bwMode="auto">
            <a:xfrm>
              <a:off x="5082125" y="4405115"/>
              <a:ext cx="1934886" cy="1189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78000"/>
              </a:schemeClr>
            </a:solidFill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A0000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6B5A84C-F9F5-F100-5998-C1DDECAD9CDB}"/>
                </a:ext>
              </a:extLst>
            </p:cNvPr>
            <p:cNvSpPr/>
            <p:nvPr/>
          </p:nvSpPr>
          <p:spPr bwMode="auto">
            <a:xfrm flipH="1">
              <a:off x="3524308" y="5094709"/>
              <a:ext cx="4813738" cy="473079"/>
            </a:xfrm>
            <a:prstGeom prst="rightArrow">
              <a:avLst>
                <a:gd name="adj1" fmla="val 66153"/>
                <a:gd name="adj2" fmla="val 9354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Arial" panose="020B0604020202020204" pitchFamily="34" charset="0"/>
                </a:rPr>
                <a:t>HTTP Response: 200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757A62-7A21-063F-39A9-56173888D37F}"/>
                </a:ext>
              </a:extLst>
            </p:cNvPr>
            <p:cNvSpPr/>
            <p:nvPr/>
          </p:nvSpPr>
          <p:spPr bwMode="auto">
            <a:xfrm>
              <a:off x="6016180" y="4893064"/>
              <a:ext cx="1239300" cy="8515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 Result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832050B-B3A3-29B8-8240-266E7E8B047D}"/>
              </a:ext>
            </a:extLst>
          </p:cNvPr>
          <p:cNvSpPr/>
          <p:nvPr/>
        </p:nvSpPr>
        <p:spPr bwMode="auto">
          <a:xfrm>
            <a:off x="9715400" y="2919432"/>
            <a:ext cx="2209798" cy="51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principal support expected by May 2024</a:t>
            </a:r>
          </a:p>
        </p:txBody>
      </p:sp>
    </p:spTree>
    <p:extLst>
      <p:ext uri="{BB962C8B-B14F-4D97-AF65-F5344CB8AC3E}">
        <p14:creationId xmlns:p14="http://schemas.microsoft.com/office/powerpoint/2010/main" val="317133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Item Definition Part for Notebook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816429"/>
          </a:xfrm>
        </p:spPr>
        <p:txBody>
          <a:bodyPr/>
          <a:lstStyle/>
          <a:p>
            <a:r>
              <a:rPr lang="en-US" dirty="0"/>
              <a:t>Notebook item template is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ipynb</a:t>
            </a:r>
            <a:r>
              <a:rPr lang="en-US" dirty="0"/>
              <a:t> file containing placeholders </a:t>
            </a:r>
          </a:p>
          <a:p>
            <a:pPr lvl="1"/>
            <a:r>
              <a:rPr lang="en-US" dirty="0"/>
              <a:t>Placeholders used to substitute Ids for workspace and lakehouse</a:t>
            </a:r>
          </a:p>
          <a:p>
            <a:pPr lvl="1"/>
            <a:r>
              <a:rPr lang="en-US" dirty="0"/>
              <a:t>This substitution technique required to bind new notebook to existing lakehouse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04E7-3BA6-06BE-86E9-F5BAD515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16" b="30636"/>
          <a:stretch/>
        </p:blipFill>
        <p:spPr>
          <a:xfrm>
            <a:off x="1194236" y="2715549"/>
            <a:ext cx="4026602" cy="2422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E87B6-2EF0-68E7-AA97-4E2A28294D55}"/>
              </a:ext>
            </a:extLst>
          </p:cNvPr>
          <p:cNvSpPr/>
          <p:nvPr/>
        </p:nvSpPr>
        <p:spPr bwMode="auto">
          <a:xfrm>
            <a:off x="1186355" y="2460171"/>
            <a:ext cx="4038424" cy="255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 Part Template with Placeholders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8C2B2E-BA78-89EA-C9A8-18BFD7A70E02}"/>
              </a:ext>
            </a:extLst>
          </p:cNvPr>
          <p:cNvGrpSpPr/>
          <p:nvPr/>
        </p:nvGrpSpPr>
        <p:grpSpPr>
          <a:xfrm>
            <a:off x="4207478" y="2460171"/>
            <a:ext cx="7158077" cy="2684727"/>
            <a:chOff x="4207478" y="2460171"/>
            <a:chExt cx="7158077" cy="26847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6BE9E4-7E27-F065-BF97-528CBE26F3C5}"/>
                </a:ext>
              </a:extLst>
            </p:cNvPr>
            <p:cNvGrpSpPr/>
            <p:nvPr/>
          </p:nvGrpSpPr>
          <p:grpSpPr>
            <a:xfrm>
              <a:off x="6088822" y="2460171"/>
              <a:ext cx="5276733" cy="2684727"/>
              <a:chOff x="5719666" y="2460171"/>
              <a:chExt cx="5276733" cy="26847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898B846-A281-F39C-0345-F42E9CC27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3608" y="2715549"/>
                <a:ext cx="5272791" cy="24293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C6F45C-205B-4B23-086A-621A628C60B4}"/>
                  </a:ext>
                </a:extLst>
              </p:cNvPr>
              <p:cNvSpPr/>
              <p:nvPr/>
            </p:nvSpPr>
            <p:spPr bwMode="auto">
              <a:xfrm>
                <a:off x="5719666" y="2460171"/>
                <a:ext cx="5272791" cy="2553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Segoe UI" pitchFamily="34" charset="0"/>
                    <a:cs typeface="Arial" panose="020B0604020202020204" pitchFamily="34" charset="0"/>
                  </a:rPr>
                  <a:t>Notebook Part Instance passed to Create Item API</a:t>
                </a:r>
              </a:p>
            </p:txBody>
          </p:sp>
        </p:grp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437B411-7728-848B-198A-F29ED16F0BFC}"/>
                </a:ext>
              </a:extLst>
            </p:cNvPr>
            <p:cNvSpPr/>
            <p:nvPr/>
          </p:nvSpPr>
          <p:spPr bwMode="auto">
            <a:xfrm>
              <a:off x="4207478" y="3314382"/>
              <a:ext cx="1881344" cy="365760"/>
            </a:xfrm>
            <a:prstGeom prst="rightArrow">
              <a:avLst>
                <a:gd name="adj1" fmla="val 70382"/>
                <a:gd name="adj2" fmla="val 60975"/>
              </a:avLst>
            </a:prstGeom>
            <a:solidFill>
              <a:schemeClr val="accent4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After Substitution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671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F8E-B7E2-5532-E874-CCE289A3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Notebook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9422-30F2-9818-C475-32BDF6A49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854901"/>
          </a:xfrm>
        </p:spPr>
        <p:txBody>
          <a:bodyPr/>
          <a:lstStyle/>
          <a:p>
            <a:r>
              <a:rPr lang="en-US" dirty="0"/>
              <a:t>When creating item definition for notebook, set item definition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format</a:t>
            </a:r>
            <a:r>
              <a:rPr lang="en-US" dirty="0"/>
              <a:t> to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ipynb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demo flow creates notebook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, then calls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FabricUserApi.RunNotebook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9DBE0-1D68-327E-00B1-088B2D1F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9" y="1659994"/>
            <a:ext cx="5976785" cy="239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5E490-B127-2918-0259-AC3A80F9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07" y="1774993"/>
            <a:ext cx="3612193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7637A-24FE-6DB3-589F-D3CD48A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49" y="4767003"/>
            <a:ext cx="9346339" cy="2037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7C48D0-EA05-1118-9518-AC4E115E7CE7}"/>
              </a:ext>
            </a:extLst>
          </p:cNvPr>
          <p:cNvSpPr/>
          <p:nvPr/>
        </p:nvSpPr>
        <p:spPr bwMode="auto">
          <a:xfrm>
            <a:off x="576076" y="2719985"/>
            <a:ext cx="686020" cy="176272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DC44F4-F0E0-0926-3C00-42E102F99B62}"/>
              </a:ext>
            </a:extLst>
          </p:cNvPr>
          <p:cNvSpPr/>
          <p:nvPr/>
        </p:nvSpPr>
        <p:spPr bwMode="auto">
          <a:xfrm flipH="1">
            <a:off x="8520146" y="2110384"/>
            <a:ext cx="528604" cy="194665"/>
          </a:xfrm>
          <a:prstGeom prst="rightArrow">
            <a:avLst>
              <a:gd name="adj1" fmla="val 56690"/>
              <a:gd name="adj2" fmla="val 75035"/>
            </a:avLst>
          </a:prstGeom>
          <a:solidFill>
            <a:schemeClr val="accent4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0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D3A-8D85-C93B-2422-160E15C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Notebook with Job Scheduler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DE94-5EC4-A718-4E01-241AF7EB7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Job Scheduler provides generic, on-demand execution API for runnable Fabric Items</a:t>
            </a:r>
          </a:p>
          <a:p>
            <a:pPr lvl="1"/>
            <a:r>
              <a:rPr lang="en-US" dirty="0"/>
              <a:t>Used to run Notebook</a:t>
            </a:r>
          </a:p>
          <a:p>
            <a:pPr lvl="1"/>
            <a:r>
              <a:rPr lang="en-US" dirty="0"/>
              <a:t>Used to run Spark Job Definitions</a:t>
            </a:r>
          </a:p>
          <a:p>
            <a:pPr lvl="1"/>
            <a:r>
              <a:rPr lang="en-US" dirty="0"/>
              <a:t>Used to run Data Pipelines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Running notebook on demand using Job Scheduler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Job Scheduler is async API similar to long-running operations (LRO)</a:t>
            </a:r>
          </a:p>
          <a:p>
            <a:pPr lvl="1"/>
            <a:r>
              <a:rPr lang="en-US" dirty="0"/>
              <a:t>Call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Run On Demand Item Job </a:t>
            </a:r>
            <a:r>
              <a:rPr lang="en-US" dirty="0"/>
              <a:t>API passing query string of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jobType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Successful call returns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202 Accepted</a:t>
            </a:r>
            <a:r>
              <a:rPr lang="en-US" dirty="0"/>
              <a:t> and response header values for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Retry-After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You can use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ExecutePostRequest</a:t>
            </a:r>
            <a:r>
              <a:rPr lang="en-US" dirty="0"/>
              <a:t> to poll and wait for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RunNotebook</a:t>
            </a:r>
            <a:r>
              <a:rPr lang="en-US" dirty="0"/>
              <a:t> job to complete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8705-125C-EAA0-628E-667E1306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7" y="4857242"/>
            <a:ext cx="9857896" cy="18196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35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CEAB-6E7C-C02F-7C2B-8245905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79A9-19E3-5290-01FA-CC1930473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Use GET request to </a:t>
            </a:r>
            <a:r>
              <a:rPr lang="en-US" sz="2000" b="1" dirty="0">
                <a:solidFill>
                  <a:srgbClr val="6C0000"/>
                </a:solidFill>
              </a:rPr>
              <a:t>Job Scheduler - Get Item Job Instance</a:t>
            </a:r>
            <a:r>
              <a:rPr lang="en-US" dirty="0"/>
              <a:t> API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Get Item Job Instance</a:t>
            </a:r>
            <a:r>
              <a:rPr lang="en-US" dirty="0"/>
              <a:t> URL available in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Location</a:t>
            </a:r>
            <a:r>
              <a:rPr lang="en-US" dirty="0"/>
              <a:t> response header returned by initial POST request</a:t>
            </a:r>
          </a:p>
          <a:p>
            <a:pPr lvl="1">
              <a:spcBef>
                <a:spcPts val="600"/>
              </a:spcBef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/workspaces/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/items/</a:t>
            </a:r>
            <a:r>
              <a:rPr lang="en-US" dirty="0"/>
              <a:t>{</a:t>
            </a:r>
            <a:r>
              <a:rPr lang="en-US" sz="1400" dirty="0"/>
              <a:t>WORKSPACE_ID</a:t>
            </a:r>
            <a:r>
              <a:rPr lang="en-US" dirty="0"/>
              <a:t>}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/jobs/instances/</a:t>
            </a:r>
            <a:r>
              <a:rPr lang="en-US" dirty="0"/>
              <a:t>{</a:t>
            </a:r>
            <a:r>
              <a:rPr lang="en-US" sz="1400" dirty="0"/>
              <a:t>INSTANCE_ID</a:t>
            </a:r>
            <a:r>
              <a:rPr lang="en-US" dirty="0"/>
              <a:t>}</a:t>
            </a:r>
          </a:p>
          <a:p>
            <a:pPr>
              <a:spcBef>
                <a:spcPts val="2400"/>
              </a:spcBef>
            </a:pPr>
            <a:r>
              <a:rPr lang="en-US" dirty="0"/>
              <a:t>Checking on a job instance status by polling</a:t>
            </a:r>
          </a:p>
          <a:p>
            <a:pPr lvl="1"/>
            <a:r>
              <a:rPr lang="en-US" dirty="0"/>
              <a:t>Allows you to monitor if job has completed or still in progress</a:t>
            </a:r>
          </a:p>
          <a:p>
            <a:pPr lvl="1"/>
            <a:r>
              <a:rPr lang="en-US" dirty="0"/>
              <a:t>Status value moves from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InProgress</a:t>
            </a:r>
            <a:r>
              <a:rPr lang="en-US" dirty="0"/>
              <a:t> and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Completed</a:t>
            </a:r>
            <a:r>
              <a:rPr lang="en-US" dirty="0"/>
              <a:t> when job has successfully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C378-C890-CD96-A9AB-EADDD06B4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1" r="-1066" b="3286"/>
          <a:stretch/>
        </p:blipFill>
        <p:spPr>
          <a:xfrm>
            <a:off x="1286454" y="3961658"/>
            <a:ext cx="10459910" cy="1471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4438-1E13-4FD6-59A7-C6155260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54" y="3963832"/>
            <a:ext cx="10459910" cy="147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D7C18-8F4E-0F1D-D1D3-F0CDB66062B4}"/>
              </a:ext>
            </a:extLst>
          </p:cNvPr>
          <p:cNvSpPr/>
          <p:nvPr/>
        </p:nvSpPr>
        <p:spPr bwMode="auto">
          <a:xfrm>
            <a:off x="8469497" y="5232767"/>
            <a:ext cx="562059" cy="252153"/>
          </a:xfrm>
          <a:prstGeom prst="rightArrow">
            <a:avLst>
              <a:gd name="adj1" fmla="val 55099"/>
              <a:gd name="adj2" fmla="val 60975"/>
            </a:avLst>
          </a:prstGeom>
          <a:solidFill>
            <a:schemeClr val="accent4"/>
          </a:solidFill>
          <a:ln w="127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97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24C3E4-AC18-AC90-FE17-9D6C4DD195B1}"/>
              </a:ext>
            </a:extLst>
          </p:cNvPr>
          <p:cNvSpPr/>
          <p:nvPr/>
        </p:nvSpPr>
        <p:spPr>
          <a:xfrm>
            <a:off x="1828800" y="3110753"/>
            <a:ext cx="7055223" cy="3693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ISV AAD Tenant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A8C7-66ED-A6A8-A2E0-8353C1A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Data to Consumers through the SQL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952AF-CA40-886F-AFFB-B2B80544B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3195"/>
          </a:xfrm>
        </p:spPr>
        <p:txBody>
          <a:bodyPr/>
          <a:lstStyle/>
          <a:p>
            <a:r>
              <a:rPr lang="en-US" dirty="0"/>
              <a:t>Table data in lakehouse tables accessible through SQL endpoint</a:t>
            </a:r>
          </a:p>
          <a:p>
            <a:pPr lvl="1"/>
            <a:r>
              <a:rPr lang="en-US" dirty="0"/>
              <a:t>SQL endpoint automatically created for lakehouse</a:t>
            </a:r>
          </a:p>
          <a:p>
            <a:pPr lvl="1"/>
            <a:r>
              <a:rPr lang="en-US" dirty="0"/>
              <a:t>SQL endpoint provides read-only access for executing SQL queries</a:t>
            </a:r>
          </a:p>
          <a:p>
            <a:pPr lvl="1"/>
            <a:r>
              <a:rPr lang="en-US" dirty="0"/>
              <a:t>SQL endpoint provides data access to wide range of SQL-based applications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70B2C-EA54-A04F-F529-4B10E4B395E2}"/>
              </a:ext>
            </a:extLst>
          </p:cNvPr>
          <p:cNvSpPr/>
          <p:nvPr/>
        </p:nvSpPr>
        <p:spPr>
          <a:xfrm>
            <a:off x="2127013" y="3355527"/>
            <a:ext cx="3399639" cy="3033032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2022A-9C1A-C8E5-F968-A01274702B7D}"/>
              </a:ext>
            </a:extLst>
          </p:cNvPr>
          <p:cNvGrpSpPr/>
          <p:nvPr/>
        </p:nvGrpSpPr>
        <p:grpSpPr>
          <a:xfrm>
            <a:off x="2439598" y="3636981"/>
            <a:ext cx="2045558" cy="2270566"/>
            <a:chOff x="3458128" y="3420938"/>
            <a:chExt cx="5216716" cy="22169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6F5836-E13C-D342-3170-3C3D268E55B0}"/>
                </a:ext>
              </a:extLst>
            </p:cNvPr>
            <p:cNvSpPr/>
            <p:nvPr/>
          </p:nvSpPr>
          <p:spPr bwMode="auto">
            <a:xfrm>
              <a:off x="3458128" y="3420938"/>
              <a:ext cx="5216716" cy="2216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Lakehouse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B5F36E-8281-BE2B-2B69-3430F82A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2293" y="3465839"/>
              <a:ext cx="353482" cy="23090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06606A0-AE80-C9CE-7205-66FD77128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11"/>
          <a:stretch/>
        </p:blipFill>
        <p:spPr>
          <a:xfrm>
            <a:off x="2558906" y="4027219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B411E6-C9F0-30C4-C362-1008E0A52F18}"/>
              </a:ext>
            </a:extLst>
          </p:cNvPr>
          <p:cNvSpPr/>
          <p:nvPr/>
        </p:nvSpPr>
        <p:spPr bwMode="auto">
          <a:xfrm rot="5400000">
            <a:off x="3811150" y="4499482"/>
            <a:ext cx="2262888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2937FD-5A4E-0E3E-7BDD-A1AA1D6C030C}"/>
              </a:ext>
            </a:extLst>
          </p:cNvPr>
          <p:cNvGrpSpPr/>
          <p:nvPr/>
        </p:nvGrpSpPr>
        <p:grpSpPr>
          <a:xfrm>
            <a:off x="5361400" y="3380045"/>
            <a:ext cx="2448212" cy="722051"/>
            <a:chOff x="4454100" y="3498614"/>
            <a:chExt cx="2448212" cy="72205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F04717-5085-C94F-4FE9-FB7741F1E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00" y="3859640"/>
              <a:ext cx="1033035" cy="2459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2FBF86-FA9B-E17A-5F25-BFC3DD124D25}"/>
                </a:ext>
              </a:extLst>
            </p:cNvPr>
            <p:cNvSpPr/>
            <p:nvPr/>
          </p:nvSpPr>
          <p:spPr>
            <a:xfrm>
              <a:off x="5466115" y="3498614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Reporting Tools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1FFB32-83EC-3E0B-FAC0-BB0533E05E67}"/>
              </a:ext>
            </a:extLst>
          </p:cNvPr>
          <p:cNvGrpSpPr/>
          <p:nvPr/>
        </p:nvGrpSpPr>
        <p:grpSpPr>
          <a:xfrm>
            <a:off x="5339685" y="4436854"/>
            <a:ext cx="2469927" cy="722051"/>
            <a:chOff x="4432385" y="4351612"/>
            <a:chExt cx="2469927" cy="72205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6662DD4-0D69-32E2-9C89-BE08F4E671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385" y="4712637"/>
              <a:ext cx="1033730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A54588-C7DF-08C7-F37B-E1282B3EBC08}"/>
                </a:ext>
              </a:extLst>
            </p:cNvPr>
            <p:cNvSpPr/>
            <p:nvPr/>
          </p:nvSpPr>
          <p:spPr>
            <a:xfrm>
              <a:off x="5466115" y="4351612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SQL-based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Export Utilities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D94DD-46F0-07FC-B848-E6B1E886D859}"/>
              </a:ext>
            </a:extLst>
          </p:cNvPr>
          <p:cNvGrpSpPr/>
          <p:nvPr/>
        </p:nvGrpSpPr>
        <p:grpSpPr>
          <a:xfrm>
            <a:off x="5305442" y="5493662"/>
            <a:ext cx="2504170" cy="722051"/>
            <a:chOff x="4403585" y="5207007"/>
            <a:chExt cx="2504170" cy="72205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84A127-FBF3-A3A7-3531-0F788C30D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585" y="5294338"/>
              <a:ext cx="1067973" cy="27369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EDFFCE-9288-10C4-666D-B878C95CF3CE}"/>
                </a:ext>
              </a:extLst>
            </p:cNvPr>
            <p:cNvSpPr/>
            <p:nvPr/>
          </p:nvSpPr>
          <p:spPr>
            <a:xfrm>
              <a:off x="5471558" y="5207007"/>
              <a:ext cx="1436197" cy="722051"/>
            </a:xfrm>
            <a:prstGeom prst="rect">
              <a:avLst/>
            </a:prstGeom>
            <a:solidFill>
              <a:srgbClr val="EFF4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Custom SQL-based Applications</a:t>
              </a:r>
              <a:endParaRPr lang="en-US" sz="1000" b="1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507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C11C-A879-3223-0690-C8BA563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DAE8-60C0-ADD1-3E2A-B569B57DF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9283"/>
          </a:xfrm>
        </p:spPr>
        <p:txBody>
          <a:bodyPr/>
          <a:lstStyle/>
          <a:p>
            <a:r>
              <a:rPr lang="en-US" dirty="0"/>
              <a:t>Retrieve lakehouse properties by executing GET request through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/lakehouses</a:t>
            </a:r>
            <a:r>
              <a:rPr lang="en-US" dirty="0"/>
              <a:t> endpoint</a:t>
            </a:r>
          </a:p>
          <a:p>
            <a:pPr lvl="1"/>
            <a:r>
              <a:rPr lang="en-US" dirty="0"/>
              <a:t>GET request with target URL of </a:t>
            </a:r>
            <a:r>
              <a:rPr lang="en-US" b="1" dirty="0"/>
              <a:t>/workspaces/</a:t>
            </a:r>
            <a:r>
              <a:rPr lang="en-US" sz="1600" dirty="0"/>
              <a:t>{WORKSPACE_ID}</a:t>
            </a:r>
            <a:r>
              <a:rPr lang="en-US" b="1" dirty="0"/>
              <a:t>/lakehouses/</a:t>
            </a:r>
            <a:r>
              <a:rPr lang="en-US" sz="1600" dirty="0"/>
              <a:t>{LAKEHOUSE_ID}</a:t>
            </a:r>
            <a:endParaRPr lang="en-US" dirty="0"/>
          </a:p>
          <a:p>
            <a:pPr lvl="1"/>
            <a:r>
              <a:rPr lang="en-US" dirty="0"/>
              <a:t>JSON response provides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sqlEndpointProperties</a:t>
            </a:r>
            <a:r>
              <a:rPr lang="en-US" dirty="0"/>
              <a:t> data required to create semantic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also contains OneLake path properties used to access lakehouse storage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oneLakeFilesPath</a:t>
            </a:r>
            <a:r>
              <a:rPr lang="en-US" dirty="0"/>
              <a:t> property contains path to unmanaged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Files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</a:rPr>
              <a:t>oneLakeTablesPath</a:t>
            </a:r>
            <a:r>
              <a:rPr lang="en-US" dirty="0"/>
              <a:t> property contains path to managed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dirty="0"/>
              <a:t> section of lakehouse file system</a:t>
            </a:r>
          </a:p>
          <a:p>
            <a:pPr lvl="1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Demo6-OnelakeFileWriter</a:t>
            </a:r>
            <a:r>
              <a:rPr lang="en-US" dirty="0"/>
              <a:t> shows how to use these paths with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ADLS Gen2 APIs</a:t>
            </a:r>
            <a:r>
              <a:rPr lang="en-US" dirty="0"/>
              <a:t> to upload files to lakehouse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E8DAB-9D9A-79ED-C72D-C90DBAC3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15" y="2424241"/>
            <a:ext cx="9141275" cy="254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CA71A77-93CB-441C-D0ED-2B3103C8F71E}"/>
              </a:ext>
            </a:extLst>
          </p:cNvPr>
          <p:cNvSpPr/>
          <p:nvPr/>
        </p:nvSpPr>
        <p:spPr bwMode="auto">
          <a:xfrm>
            <a:off x="440548" y="3955109"/>
            <a:ext cx="1881344" cy="365760"/>
          </a:xfrm>
          <a:prstGeom prst="rightArrow">
            <a:avLst>
              <a:gd name="adj1" fmla="val 70382"/>
              <a:gd name="adj2" fmla="val 60975"/>
            </a:avLst>
          </a:prstGeom>
          <a:solidFill>
            <a:schemeClr val="accent4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Connection Info</a:t>
            </a:r>
          </a:p>
        </p:txBody>
      </p:sp>
    </p:spTree>
    <p:extLst>
      <p:ext uri="{BB962C8B-B14F-4D97-AF65-F5344CB8AC3E}">
        <p14:creationId xmlns:p14="http://schemas.microsoft.com/office/powerpoint/2010/main" val="1761448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0F00-219F-381A-AC1A-CAC5077D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Semantic Models on Lakehouse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DEC8A-0B52-79EE-76B6-EE67BB79E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Creating semantic model on lakehouse tables uses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DirectLake mode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Semantic model created by passing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model.bim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Item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Semantic model allow you to define relationships, measures, hierarchies, etc.</a:t>
            </a:r>
          </a:p>
          <a:p>
            <a:pPr lvl="1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CAVEAT</a:t>
            </a:r>
            <a:r>
              <a:rPr lang="en-US" dirty="0"/>
              <a:t>: DirectLake semantic models do not support many import-mode features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D744-B7E5-93D2-53DC-724198293E46}"/>
              </a:ext>
            </a:extLst>
          </p:cNvPr>
          <p:cNvSpPr/>
          <p:nvPr/>
        </p:nvSpPr>
        <p:spPr>
          <a:xfrm>
            <a:off x="1307005" y="3209487"/>
            <a:ext cx="8537904" cy="3594538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2D9B7-CFE6-5C45-F1C9-41686D7CD5EB}"/>
              </a:ext>
            </a:extLst>
          </p:cNvPr>
          <p:cNvSpPr/>
          <p:nvPr/>
        </p:nvSpPr>
        <p:spPr bwMode="auto">
          <a:xfrm>
            <a:off x="4318576" y="3364294"/>
            <a:ext cx="5377874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7D249-3E0D-60FB-8741-4C79B14349CB}"/>
              </a:ext>
            </a:extLst>
          </p:cNvPr>
          <p:cNvSpPr/>
          <p:nvPr/>
        </p:nvSpPr>
        <p:spPr bwMode="auto">
          <a:xfrm>
            <a:off x="1461542" y="3364294"/>
            <a:ext cx="2127863" cy="30783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BDA3DB-B065-BDD7-9E77-4247800F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" r="24584"/>
          <a:stretch/>
        </p:blipFill>
        <p:spPr>
          <a:xfrm>
            <a:off x="1587661" y="3750830"/>
            <a:ext cx="1835423" cy="191863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B0675-041C-95D6-25F9-71F64EC8D5B9}"/>
              </a:ext>
            </a:extLst>
          </p:cNvPr>
          <p:cNvSpPr/>
          <p:nvPr/>
        </p:nvSpPr>
        <p:spPr bwMode="auto">
          <a:xfrm rot="5400000">
            <a:off x="2344011" y="4577902"/>
            <a:ext cx="3078343" cy="6511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13822-E06D-18B5-7D00-EB45607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43" y="3735953"/>
            <a:ext cx="5200607" cy="2645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0D280-A45F-2A35-45D2-A9D6864F0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87" y="3387949"/>
            <a:ext cx="269979" cy="2784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E8570A-3807-C9FB-4146-06088B27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7594" y="3414989"/>
            <a:ext cx="254275" cy="2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2038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4DD-A0AE-490B-9D7C-CB39054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BIM File for DirectLake Semantic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26D1-AAF5-A549-0985-A8B00ACB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4701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expression which defines connection to SQL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Reference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DatabaseQuery</a:t>
            </a:r>
            <a:r>
              <a:rPr lang="en-US" dirty="0"/>
              <a:t> as </a:t>
            </a: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</a:rPr>
              <a:t>expressionSource</a:t>
            </a:r>
            <a:r>
              <a:rPr lang="en-US" dirty="0"/>
              <a:t> in partition for each table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17473-BBC0-FB0E-E854-7D7DDA470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980"/>
          <a:stretch/>
        </p:blipFill>
        <p:spPr>
          <a:xfrm>
            <a:off x="847723" y="1673470"/>
            <a:ext cx="7090966" cy="216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F4B9C-3013-2899-6D97-FAE1871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8"/>
          <a:stretch/>
        </p:blipFill>
        <p:spPr>
          <a:xfrm>
            <a:off x="973386" y="4518014"/>
            <a:ext cx="3610003" cy="21544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9C31-289B-8FE6-8567-42357626D4E3}"/>
              </a:ext>
            </a:extLst>
          </p:cNvPr>
          <p:cNvSpPr/>
          <p:nvPr/>
        </p:nvSpPr>
        <p:spPr bwMode="auto">
          <a:xfrm rot="16200000" flipH="1">
            <a:off x="4395456" y="2568189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B2428-F3EC-74C8-1155-FE8CD45272F1}"/>
              </a:ext>
            </a:extLst>
          </p:cNvPr>
          <p:cNvSpPr/>
          <p:nvPr/>
        </p:nvSpPr>
        <p:spPr bwMode="auto">
          <a:xfrm rot="16200000" flipH="1">
            <a:off x="6205206" y="2577714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E63AE-B4DD-F896-F7F5-30AD6D82DCA0}"/>
              </a:ext>
            </a:extLst>
          </p:cNvPr>
          <p:cNvSpPr/>
          <p:nvPr/>
        </p:nvSpPr>
        <p:spPr bwMode="auto">
          <a:xfrm flipH="1">
            <a:off x="4319998" y="5810641"/>
            <a:ext cx="375866" cy="349805"/>
          </a:xfrm>
          <a:prstGeom prst="rightArrow">
            <a:avLst/>
          </a:prstGeom>
          <a:solidFill>
            <a:schemeClr val="accent4"/>
          </a:solidFill>
          <a:ln w="19050">
            <a:solidFill>
              <a:srgbClr val="6C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1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AC76-3FF2-AB9E-C5B1-C1149831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DirectLake Semantic Model using CreateItem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83BF-8390-BAFC-9DEE-ABCA98AD7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dirty="0"/>
              <a:t>Create item definition using BIM file updated with SQL endpoint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semantic model using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CreateItem</a:t>
            </a:r>
            <a:r>
              <a:rPr lang="en-US" dirty="0"/>
              <a:t> then patch credentials and refresh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03CD-6495-B00B-04A5-1482EAD0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5" y="1644089"/>
            <a:ext cx="8048207" cy="30038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778FB-3CFA-C3F2-405B-557A1900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7" y="5245069"/>
            <a:ext cx="8972550" cy="1445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346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8260-079D-FFCE-E9B8-5DFE886B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and Exposing Power BI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B0D2-4B2F-8238-DCAD-FA6F9BB04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39047"/>
          </a:xfrm>
        </p:spPr>
        <p:txBody>
          <a:bodyPr/>
          <a:lstStyle/>
          <a:p>
            <a:r>
              <a:rPr lang="en-US" dirty="0"/>
              <a:t>Reports can be built on top of DirectLake models</a:t>
            </a:r>
          </a:p>
          <a:p>
            <a:pPr lvl="1"/>
            <a:r>
              <a:rPr lang="en-US" dirty="0"/>
              <a:t>Power BI reports can provide rich interactive experience for users</a:t>
            </a:r>
          </a:p>
          <a:p>
            <a:pPr lvl="1"/>
            <a:r>
              <a:rPr lang="en-US" dirty="0"/>
              <a:t>Report can be made accessible to licensed users through Power BI service</a:t>
            </a:r>
          </a:p>
          <a:p>
            <a:pPr lvl="1"/>
            <a:r>
              <a:rPr lang="en-US" dirty="0"/>
              <a:t>Report can be made accessible to licensed users through User-Owns-Data embedding</a:t>
            </a:r>
          </a:p>
          <a:p>
            <a:pPr lvl="1"/>
            <a:r>
              <a:rPr lang="en-US" dirty="0"/>
              <a:t>Report </a:t>
            </a:r>
            <a:r>
              <a:rPr lang="en-US" b="1" dirty="0">
                <a:solidFill>
                  <a:srgbClr val="8A0000"/>
                </a:solidFill>
              </a:rPr>
              <a:t>cannot yet</a:t>
            </a:r>
            <a:r>
              <a:rPr lang="en-US" dirty="0"/>
              <a:t> be made accessible to external users through Apps-Owns-Data embedding</a:t>
            </a:r>
            <a:r>
              <a:rPr lang="en-US" sz="1600" i="1" dirty="0"/>
              <a:t> (coming soon)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5DAAF-A28F-F44B-FB7F-6D1626264564}"/>
              </a:ext>
            </a:extLst>
          </p:cNvPr>
          <p:cNvSpPr/>
          <p:nvPr/>
        </p:nvSpPr>
        <p:spPr>
          <a:xfrm>
            <a:off x="692522" y="3387142"/>
            <a:ext cx="9202878" cy="3115963"/>
          </a:xfrm>
          <a:prstGeom prst="rect">
            <a:avLst/>
          </a:prstGeom>
          <a:solidFill>
            <a:srgbClr val="EFF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bIns="91440" rtlCol="0" anchor="b"/>
          <a:lstStyle/>
          <a:p>
            <a:pPr algn="ctr"/>
            <a:r>
              <a:rPr lang="en-US" sz="1100" b="1" dirty="0">
                <a:solidFill>
                  <a:schemeClr val="bg2">
                    <a:lumMod val="65000"/>
                  </a:schemeClr>
                </a:solidFill>
              </a:rPr>
              <a:t>Customer Tenant Workspace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022A5-ECEC-661B-939B-9CE21E05458D}"/>
              </a:ext>
            </a:extLst>
          </p:cNvPr>
          <p:cNvSpPr/>
          <p:nvPr/>
        </p:nvSpPr>
        <p:spPr bwMode="auto">
          <a:xfrm>
            <a:off x="4085488" y="3539012"/>
            <a:ext cx="4347911" cy="2580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Semantic Model (aka Dataset)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02143-545D-910B-76F3-1AFAD8031FED}"/>
              </a:ext>
            </a:extLst>
          </p:cNvPr>
          <p:cNvSpPr/>
          <p:nvPr/>
        </p:nvSpPr>
        <p:spPr bwMode="auto">
          <a:xfrm>
            <a:off x="886332" y="3566124"/>
            <a:ext cx="2290942" cy="2542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82296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Lakehouse</a:t>
            </a:r>
            <a:endParaRPr lang="en-US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17243-02C4-984B-D13D-7C313C543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11"/>
          <a:stretch/>
        </p:blipFill>
        <p:spPr>
          <a:xfrm>
            <a:off x="1063526" y="4007000"/>
            <a:ext cx="1741085" cy="1644539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D02ABA-B86A-8162-C949-E11D78237E00}"/>
              </a:ext>
            </a:extLst>
          </p:cNvPr>
          <p:cNvSpPr/>
          <p:nvPr/>
        </p:nvSpPr>
        <p:spPr bwMode="auto">
          <a:xfrm rot="5400000">
            <a:off x="2341123" y="4560329"/>
            <a:ext cx="2580516" cy="5378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SQL Endpoint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72284-ED73-C499-1D62-8F9B3572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7" y="3908178"/>
            <a:ext cx="4347911" cy="221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9A453A4-DE00-288A-1C8D-7CDFB1B3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4649" y="3566124"/>
            <a:ext cx="278348" cy="28704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DCEC9E7-8E75-E501-4AFB-567974E6C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332" y="3579290"/>
            <a:ext cx="354389" cy="2833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DFC81A-EC44-1095-829C-40EE7B705876}"/>
              </a:ext>
            </a:extLst>
          </p:cNvPr>
          <p:cNvGrpSpPr/>
          <p:nvPr/>
        </p:nvGrpSpPr>
        <p:grpSpPr>
          <a:xfrm>
            <a:off x="9599915" y="3581874"/>
            <a:ext cx="2266471" cy="677461"/>
            <a:chOff x="7009327" y="3248003"/>
            <a:chExt cx="2266471" cy="67746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A3CD8B-4D7D-E001-B988-233ADC57310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1C6A228-8979-6EE1-E5B0-73D226F1D95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41017C-0344-B330-A659-3911F44D7910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Graphic 43" descr="Users">
                <a:extLst>
                  <a:ext uri="{FF2B5EF4-FFF2-40B4-BE49-F238E27FC236}">
                    <a16:creationId xmlns:a16="http://schemas.microsoft.com/office/drawing/2014/main" id="{44D17607-DAB9-D0A4-5A83-052E815F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D7A4C4-2176-D906-FE5D-2169DCAA64C3}"/>
              </a:ext>
            </a:extLst>
          </p:cNvPr>
          <p:cNvGrpSpPr/>
          <p:nvPr/>
        </p:nvGrpSpPr>
        <p:grpSpPr>
          <a:xfrm>
            <a:off x="9656040" y="4518589"/>
            <a:ext cx="2266471" cy="677461"/>
            <a:chOff x="7009327" y="3248003"/>
            <a:chExt cx="2266471" cy="67746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1ABD34-E535-F4A7-AAF7-1303553AE77B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D578239-AD03-50FA-9EAD-89158EF54F89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FF071B9-7D08-45B4-85F5-A22870029DB8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c 50" descr="Users">
                <a:extLst>
                  <a:ext uri="{FF2B5EF4-FFF2-40B4-BE49-F238E27FC236}">
                    <a16:creationId xmlns:a16="http://schemas.microsoft.com/office/drawing/2014/main" id="{02CB4260-87C3-9711-7591-4A50CEA61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C624BBD-269A-6EF2-5D24-F153D7D578EE}"/>
              </a:ext>
            </a:extLst>
          </p:cNvPr>
          <p:cNvGrpSpPr/>
          <p:nvPr/>
        </p:nvGrpSpPr>
        <p:grpSpPr>
          <a:xfrm>
            <a:off x="9658727" y="5486406"/>
            <a:ext cx="2266471" cy="677461"/>
            <a:chOff x="7009327" y="3248003"/>
            <a:chExt cx="2266471" cy="6774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8CF5FCB-2414-338B-C262-481DCA002607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 flipV="1">
              <a:off x="7009327" y="3585630"/>
              <a:ext cx="1315270" cy="110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6BE749-C787-6D03-D698-1C7247D93006}"/>
                </a:ext>
              </a:extLst>
            </p:cNvPr>
            <p:cNvGrpSpPr/>
            <p:nvPr/>
          </p:nvGrpSpPr>
          <p:grpSpPr>
            <a:xfrm>
              <a:off x="8324597" y="3248003"/>
              <a:ext cx="951201" cy="677461"/>
              <a:chOff x="2159489" y="1527178"/>
              <a:chExt cx="1258156" cy="91145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B84FA7-6FB4-00C7-60F4-3FC9A21B146C}"/>
                  </a:ext>
                </a:extLst>
              </p:cNvPr>
              <p:cNvSpPr/>
              <p:nvPr/>
            </p:nvSpPr>
            <p:spPr>
              <a:xfrm>
                <a:off x="2159489" y="1527178"/>
                <a:ext cx="1258156" cy="911454"/>
              </a:xfrm>
              <a:prstGeom prst="rect">
                <a:avLst/>
              </a:prstGeom>
              <a:solidFill>
                <a:srgbClr val="EFF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Consumers</a:t>
                </a:r>
                <a:endParaRPr lang="en-US" sz="1000" b="1" i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Graphic 55" descr="Users">
                <a:extLst>
                  <a:ext uri="{FF2B5EF4-FFF2-40B4-BE49-F238E27FC236}">
                    <a16:creationId xmlns:a16="http://schemas.microsoft.com/office/drawing/2014/main" id="{EE410E1F-2F5F-58BF-2B17-C31EF3FC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14973" y="1809313"/>
                <a:ext cx="565720" cy="565721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A19596-2D48-D340-069B-C22AAF5877A0}"/>
              </a:ext>
            </a:extLst>
          </p:cNvPr>
          <p:cNvGrpSpPr/>
          <p:nvPr/>
        </p:nvGrpSpPr>
        <p:grpSpPr>
          <a:xfrm>
            <a:off x="8375373" y="3545699"/>
            <a:ext cx="1172717" cy="640918"/>
            <a:chOff x="8375373" y="3545699"/>
            <a:chExt cx="1172717" cy="6409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9A6AF6-09D5-6289-E4F4-8A7321283AE5}"/>
                </a:ext>
              </a:extLst>
            </p:cNvPr>
            <p:cNvGrpSpPr/>
            <p:nvPr/>
          </p:nvGrpSpPr>
          <p:grpSpPr>
            <a:xfrm>
              <a:off x="8907172" y="3545699"/>
              <a:ext cx="640918" cy="640918"/>
              <a:chOff x="10453309" y="3176803"/>
              <a:chExt cx="640918" cy="64091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B1B42E-C703-28A2-155E-5DAABF3A2278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AE91310-D397-D3D7-C625-37FB7664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B0BEE-711B-03E6-554B-8A47FD0522E0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500FC1-C9DC-A69F-1B03-81409588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5373" y="3896653"/>
              <a:ext cx="538432" cy="2383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4CDA21-DF74-31DD-1C4D-B698A1A10121}"/>
              </a:ext>
            </a:extLst>
          </p:cNvPr>
          <p:cNvGrpSpPr/>
          <p:nvPr/>
        </p:nvGrpSpPr>
        <p:grpSpPr>
          <a:xfrm>
            <a:off x="8375373" y="4518589"/>
            <a:ext cx="1172717" cy="640918"/>
            <a:chOff x="8375373" y="4518589"/>
            <a:chExt cx="1172717" cy="6409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7406E-5776-16DA-5A5A-E243A0B378A5}"/>
                </a:ext>
              </a:extLst>
            </p:cNvPr>
            <p:cNvGrpSpPr/>
            <p:nvPr/>
          </p:nvGrpSpPr>
          <p:grpSpPr>
            <a:xfrm>
              <a:off x="8907172" y="4518589"/>
              <a:ext cx="640918" cy="640918"/>
              <a:chOff x="10453309" y="3176803"/>
              <a:chExt cx="640918" cy="6409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E62BE7E-AC43-AE94-BF35-23C0EB7217F1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4AAD737-7616-633D-A428-CE6A00947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676E0C-4152-7D2F-7B95-2683AD2472D9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327BA4-8CF5-E04C-AAB6-6ACAC4F555B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8375373" y="4839048"/>
              <a:ext cx="531799" cy="5444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AF6ED1-3E68-976F-E4C4-B53065836C4F}"/>
              </a:ext>
            </a:extLst>
          </p:cNvPr>
          <p:cNvGrpSpPr/>
          <p:nvPr/>
        </p:nvGrpSpPr>
        <p:grpSpPr>
          <a:xfrm>
            <a:off x="8392264" y="5491479"/>
            <a:ext cx="1155826" cy="640918"/>
            <a:chOff x="8392264" y="5491479"/>
            <a:chExt cx="1155826" cy="6409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DEFFDAE-C04B-323F-1FC7-BAAB9D11400F}"/>
                </a:ext>
              </a:extLst>
            </p:cNvPr>
            <p:cNvGrpSpPr/>
            <p:nvPr/>
          </p:nvGrpSpPr>
          <p:grpSpPr>
            <a:xfrm>
              <a:off x="8907172" y="5491479"/>
              <a:ext cx="640918" cy="640918"/>
              <a:chOff x="10453309" y="3176803"/>
              <a:chExt cx="640918" cy="64091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CDA0283-765B-2DA4-D9FB-AF8A4FAE18B9}"/>
                  </a:ext>
                </a:extLst>
              </p:cNvPr>
              <p:cNvSpPr/>
              <p:nvPr/>
            </p:nvSpPr>
            <p:spPr bwMode="auto">
              <a:xfrm>
                <a:off x="10453309" y="3176803"/>
                <a:ext cx="640918" cy="6409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65CB15B0-93A0-4C43-BE73-57B8DBCE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563445" y="3331394"/>
                <a:ext cx="427279" cy="4406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FBEFF-5C6E-11DE-C1A7-59E709541723}"/>
                  </a:ext>
                </a:extLst>
              </p:cNvPr>
              <p:cNvSpPr txBox="1"/>
              <p:nvPr/>
            </p:nvSpPr>
            <p:spPr>
              <a:xfrm>
                <a:off x="10453309" y="3178739"/>
                <a:ext cx="640918" cy="14113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2880" tIns="146304" rIns="182880" bIns="146304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</a:rPr>
                  <a:t>report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AE16B0-1EC6-0E5D-B276-33A4CBA2203F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8392264" y="5678641"/>
              <a:ext cx="514908" cy="13329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901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BIDC">
  <a:themeElements>
    <a:clrScheme name="Custom 9">
      <a:dk1>
        <a:srgbClr val="3C3C41"/>
      </a:dk1>
      <a:lt1>
        <a:srgbClr val="FFFFFF"/>
      </a:lt1>
      <a:dk2>
        <a:srgbClr val="0D5F4F"/>
      </a:dk2>
      <a:lt2>
        <a:srgbClr val="FFFFFF"/>
      </a:lt2>
      <a:accent1>
        <a:srgbClr val="0D5F4F"/>
      </a:accent1>
      <a:accent2>
        <a:srgbClr val="0B66B3"/>
      </a:accent2>
      <a:accent3>
        <a:srgbClr val="A50021"/>
      </a:accent3>
      <a:accent4>
        <a:srgbClr val="E0A510"/>
      </a:accent4>
      <a:accent5>
        <a:srgbClr val="C86400"/>
      </a:accent5>
      <a:accent6>
        <a:srgbClr val="7D4360"/>
      </a:accent6>
      <a:hlink>
        <a:srgbClr val="0563C1"/>
      </a:hlink>
      <a:folHlink>
        <a:srgbClr val="954F72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BIDC" id="{11E0CC43-FB1F-4A4B-8579-81356BFD7CF2}" vid="{5E5C2F3E-FC07-4251-B8A0-2343E3E5B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18176AF01F154593632C4651D6F451" ma:contentTypeVersion="13" ma:contentTypeDescription="Create a new document." ma:contentTypeScope="" ma:versionID="67cac1df46714d1c47807bd455deefdb">
  <xsd:schema xmlns:xsd="http://www.w3.org/2001/XMLSchema" xmlns:xs="http://www.w3.org/2001/XMLSchema" xmlns:p="http://schemas.microsoft.com/office/2006/metadata/properties" xmlns:ns1="http://schemas.microsoft.com/sharepoint/v3" xmlns:ns2="11ef760b-d158-4726-b88a-cd71a2334016" xmlns:ns3="377c6c6c-3450-448f-986e-2d19e4d4d919" targetNamespace="http://schemas.microsoft.com/office/2006/metadata/properties" ma:root="true" ma:fieldsID="4fb2cf4ff9a873d8e6fdd512ebbb52c6" ns1:_="" ns2:_="" ns3:_="">
    <xsd:import namespace="http://schemas.microsoft.com/sharepoint/v3"/>
    <xsd:import namespace="11ef760b-d158-4726-b88a-cd71a2334016"/>
    <xsd:import namespace="377c6c6c-3450-448f-986e-2d19e4d4d9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f760b-d158-4726-b88a-cd71a2334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c6c6c-3450-448f-986e-2d19e4d4d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377c6c6c-3450-448f-986e-2d19e4d4d919"/>
    <ds:schemaRef ds:uri="11ef760b-d158-4726-b88a-cd71a2334016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411C69-F97C-4176-9B7C-DF4DBA242F12}">
  <ds:schemaRefs>
    <ds:schemaRef ds:uri="11ef760b-d158-4726-b88a-cd71a2334016"/>
    <ds:schemaRef ds:uri="377c6c6c-3450-448f-986e-2d19e4d4d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18612</TotalTime>
  <Words>8907</Words>
  <Application>Microsoft Office PowerPoint</Application>
  <PresentationFormat>Custom</PresentationFormat>
  <Paragraphs>1458</Paragraphs>
  <Slides>170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PBIDC</vt:lpstr>
      <vt:lpstr>PowerPoint Presentation</vt:lpstr>
      <vt:lpstr>PowerPoint Presentation</vt:lpstr>
      <vt:lpstr>Downloads and Materials for This Workshop</vt:lpstr>
      <vt:lpstr>Agenda</vt:lpstr>
      <vt:lpstr>Student Survey</vt:lpstr>
      <vt:lpstr>Getting Started with the Fabric User APIs</vt:lpstr>
      <vt:lpstr>Developing Multi-tenant Applications in Fabric</vt:lpstr>
      <vt:lpstr>Developer APIs used in Fabric Software Development</vt:lpstr>
      <vt:lpstr>Fabric User API Design and Architecture</vt:lpstr>
      <vt:lpstr>RTFM! = Read The Fabric Documentation</vt:lpstr>
      <vt:lpstr>Fabric User API Item Types</vt:lpstr>
      <vt:lpstr>Demo1–GettingStarted</vt:lpstr>
      <vt:lpstr>Important C# Classes in Models Folder</vt:lpstr>
      <vt:lpstr>Important C# Classes in Services Folder</vt:lpstr>
      <vt:lpstr>Acquiring Access Tokens using MSAL</vt:lpstr>
      <vt:lpstr>Creating New Entra Id Application</vt:lpstr>
      <vt:lpstr>Authentication and Access Token Acquisition</vt:lpstr>
      <vt:lpstr>Generic Item Scopes versus Specific Item Scopes</vt:lpstr>
      <vt:lpstr>Authenticating with Microsoft Azure PowerShell Application</vt:lpstr>
      <vt:lpstr>Acquiring Access Token for User using MSAL.NET</vt:lpstr>
      <vt:lpstr>Transmitting Access Token in Fabric User API Calls</vt:lpstr>
      <vt:lpstr>Executing Fabric API Calls with ExecuteGetRequest</vt:lpstr>
      <vt:lpstr>Deserializing JSON from the HTTP Response</vt:lpstr>
      <vt:lpstr>You Need a Premium Capacity Id for Testing</vt:lpstr>
      <vt:lpstr>Create Workspace</vt:lpstr>
      <vt:lpstr>Add Workspace Role Assignment for User</vt:lpstr>
      <vt:lpstr>Assigning Roles to Azure AD Groups and Service Principals</vt:lpstr>
      <vt:lpstr>Running Demo1-GettingStarted</vt:lpstr>
      <vt:lpstr>Agenda</vt:lpstr>
      <vt:lpstr>Programming CreateItem using Item Definitions</vt:lpstr>
      <vt:lpstr>Getting Away from Deployment and ALM using PBIX Files</vt:lpstr>
      <vt:lpstr>Understanding the Abstraction of a Workspace Item</vt:lpstr>
      <vt:lpstr>Discover Items in Workspace using List Items API</vt:lpstr>
      <vt:lpstr>Programming with Fabric Item Definitions</vt:lpstr>
      <vt:lpstr>Fabric Item Definition Structure</vt:lpstr>
      <vt:lpstr>Creating Semantic Models</vt:lpstr>
      <vt:lpstr>Managing Semantic Model Definitions using BIM Files</vt:lpstr>
      <vt:lpstr>FabricItemDefinitionFactory</vt:lpstr>
      <vt:lpstr>Assembling Item Definitions for Calls to CreateItem API</vt:lpstr>
      <vt:lpstr>Creating Semantic Model using CreateItem</vt:lpstr>
      <vt:lpstr>Preparing the Semantic Model After Creation</vt:lpstr>
      <vt:lpstr>Customer Tenant Provisioning in Demo2-CreateItem</vt:lpstr>
      <vt:lpstr>Introducing Long Running Operations (LRO)</vt:lpstr>
      <vt:lpstr>Long Running Operations – Part 1</vt:lpstr>
      <vt:lpstr>Long Running Operations – Part 2</vt:lpstr>
      <vt:lpstr>Long Running Operations – Part 3</vt:lpstr>
      <vt:lpstr>Binding Reports to Semantic Models</vt:lpstr>
      <vt:lpstr>Creating Report using CreateItem API</vt:lpstr>
      <vt:lpstr>Running Demo2-CreateItem</vt:lpstr>
      <vt:lpstr>Exporting Existing Items using Get Item Definition</vt:lpstr>
      <vt:lpstr>Updating Workspace Items using Update Item Definition</vt:lpstr>
      <vt:lpstr>Creating Item Definition to Update Semantic Model</vt:lpstr>
      <vt:lpstr>Updating a Semantic Model</vt:lpstr>
      <vt:lpstr>Creating Item Definition to Update Report</vt:lpstr>
      <vt:lpstr>Updating a Report</vt:lpstr>
      <vt:lpstr>Updated Semantic Model and Report</vt:lpstr>
      <vt:lpstr>Agenda</vt:lpstr>
      <vt:lpstr>Automating ALM and CI/CD with GIT Integration</vt:lpstr>
      <vt:lpstr>PBIP Projects in Power BI Desktop</vt:lpstr>
      <vt:lpstr>Motivation for PBIP File Format</vt:lpstr>
      <vt:lpstr>Enabling the Power BI Project (.pbip) Save Option Feature</vt:lpstr>
      <vt:lpstr>GIT Integration with Fabric Workspace Connections</vt:lpstr>
      <vt:lpstr>Creating Workspace Connections By Hand</vt:lpstr>
      <vt:lpstr>Item Definition Files Are Pushed to ADO Repository</vt:lpstr>
      <vt:lpstr>GIT Integration Flows for Multi-tenant Applications</vt:lpstr>
      <vt:lpstr>Creating Projects with the Azure Dev Ops REST API</vt:lpstr>
      <vt:lpstr>First Demo: Push from Workspace to ADO Repository</vt:lpstr>
      <vt:lpstr>FabricUserApi.ConnectWorkspaceToGitRepository</vt:lpstr>
      <vt:lpstr>Running Demo3-GitIntegration – Part1</vt:lpstr>
      <vt:lpstr>Tabular Model Definition Language (TMDL)</vt:lpstr>
      <vt:lpstr>Saving Semantic Model Definitions using TMDL</vt:lpstr>
      <vt:lpstr>Examining TMDL Semantic Model Definition</vt:lpstr>
      <vt:lpstr>TMDL Extension for Visual Studio Code</vt:lpstr>
      <vt:lpstr>Report Binding by Path</vt:lpstr>
      <vt:lpstr>Second Demo: Push from ADO Repository to Workspace </vt:lpstr>
      <vt:lpstr>FabricUserApi.ConnectWorkspaceToGitRepository</vt:lpstr>
      <vt:lpstr>Running Demo3-GitIntegration - Part2</vt:lpstr>
      <vt:lpstr>ALM and CI/CD Roadmap</vt:lpstr>
      <vt:lpstr>Dreaming of a better report.json</vt:lpstr>
      <vt:lpstr>Agenda</vt:lpstr>
      <vt:lpstr>Programming with Lakehouses and Notebooks</vt:lpstr>
      <vt:lpstr>Fabric Lakehouse Fundamentals</vt:lpstr>
      <vt:lpstr>Ingesting Data into Lakehouse</vt:lpstr>
      <vt:lpstr>Fabric Provides Apache Spark Runtime</vt:lpstr>
      <vt:lpstr>Code Walkthrough of Python Code in Notebook</vt:lpstr>
      <vt:lpstr>Using Spark Jobs to Create Lakehouse Tables</vt:lpstr>
      <vt:lpstr>Running Demo4-CreateLakehouse</vt:lpstr>
      <vt:lpstr>Creating Lakehouse using Create Item</vt:lpstr>
      <vt:lpstr>CreateLakehouseTables.ipynb</vt:lpstr>
      <vt:lpstr>Create Item Definition Part for Notebook</vt:lpstr>
      <vt:lpstr>Creating Notebook using CreateItem</vt:lpstr>
      <vt:lpstr>Running Notebook with Job Scheduler API</vt:lpstr>
      <vt:lpstr>Monitoring Job Instance</vt:lpstr>
      <vt:lpstr>Exposing Data to Consumers through the SQL Endpoint</vt:lpstr>
      <vt:lpstr>Lakehouse Properties</vt:lpstr>
      <vt:lpstr>Creating Semantic Models on Lakehouse Tables</vt:lpstr>
      <vt:lpstr>Creating BIM File for DirectLake Semantic Model</vt:lpstr>
      <vt:lpstr>Creating DirectLake Semantic Model using CreateItem</vt:lpstr>
      <vt:lpstr> Creating and Exposing Power BI Reports</vt:lpstr>
      <vt:lpstr>Running Demo4-CreateLakehouse</vt:lpstr>
      <vt:lpstr>Agenda</vt:lpstr>
      <vt:lpstr>Provisioning and Building Data Warehouses</vt:lpstr>
      <vt:lpstr>Fabric Data Warehouse Fundamentals</vt:lpstr>
      <vt:lpstr>Provisioning Flow for Building Out Data Warehouse</vt:lpstr>
      <vt:lpstr>Running Demo5–CreateWarehouse</vt:lpstr>
      <vt:lpstr>Demo5 – CreateWarehouse Provisioning Flow</vt:lpstr>
      <vt:lpstr>Create Warehouse and Establishing SQL Connection</vt:lpstr>
      <vt:lpstr>The SqlConnectionWriter Class</vt:lpstr>
      <vt:lpstr>GetAccessTokenForSqlEndPoint</vt:lpstr>
      <vt:lpstr>SQL Used To Build Out Data Warehouse</vt:lpstr>
      <vt:lpstr>Building Out Warehouse with Tables</vt:lpstr>
      <vt:lpstr>Populate Warehouse by Creating Stored Procedures</vt:lpstr>
      <vt:lpstr>Populating Warehouse Tables from Lakehouse Tables</vt:lpstr>
      <vt:lpstr>Running Demo5–CreateWarehouse</vt:lpstr>
      <vt:lpstr>Agenda</vt:lpstr>
      <vt:lpstr>Accessing OneLake using the ADLS Gen2 APIs</vt:lpstr>
      <vt:lpstr>ADLS Gen2 API Fundamentals</vt:lpstr>
      <vt:lpstr>Configuring OneLake in the Fabric Admin Portal</vt:lpstr>
      <vt:lpstr>Accessing OneLake using ADLS Gen2 APIs</vt:lpstr>
      <vt:lpstr>Accessing OneLake using Azure Storage Explorer</vt:lpstr>
      <vt:lpstr>ISV Flow using ADLS GEN2 APIs and Load Table API</vt:lpstr>
      <vt:lpstr>Demo6-OnelakeFileWriter Provisioning Flow</vt:lpstr>
      <vt:lpstr>Examining the Demo6-OnelakeFileWriter Project</vt:lpstr>
      <vt:lpstr>Code Walkthrough of OneLakeTokenCredentials Class</vt:lpstr>
      <vt:lpstr>Walkthrough of OneLakeFileWriter Class</vt:lpstr>
      <vt:lpstr>Uploading Data Files and Loading as Delta Tables</vt:lpstr>
      <vt:lpstr>FabricUserApi.LoadLakehouseTableFromParquet()</vt:lpstr>
      <vt:lpstr>Running Demo6-OneLakeFileWriter</vt:lpstr>
      <vt:lpstr>Agenda</vt:lpstr>
      <vt:lpstr>Creating OneLake Shortcuts and Data Pipelines</vt:lpstr>
      <vt:lpstr>Waiting on Fabric CRUD API for Connections </vt:lpstr>
      <vt:lpstr>OneLake Shortcut Fundamentals</vt:lpstr>
      <vt:lpstr>Creating Shortcuts by Hand</vt:lpstr>
      <vt:lpstr>Inspecting Shortcuts using Get Shortcuts API</vt:lpstr>
      <vt:lpstr>Serialization Classes for Shortcut Create Requests</vt:lpstr>
      <vt:lpstr>FabricUserApi.CreateLakehouseShortcut</vt:lpstr>
      <vt:lpstr>Creating Shortcuts – Example 1</vt:lpstr>
      <vt:lpstr>Creating Shortcuts – Example 2</vt:lpstr>
      <vt:lpstr>Creating Shortcuts – Example 3</vt:lpstr>
      <vt:lpstr>Demo7-CreateShortcut Provisioning Flow</vt:lpstr>
      <vt:lpstr>Running Demo7-CreateShortcut</vt:lpstr>
      <vt:lpstr>Data Pipeline Fundamentals</vt:lpstr>
      <vt:lpstr>Creating a New Data Pipeline by Hand</vt:lpstr>
      <vt:lpstr>Authoring Data Pipelines by Hand </vt:lpstr>
      <vt:lpstr>CopySalesData.json</vt:lpstr>
      <vt:lpstr>Creating a Data Pipeline Item Definition</vt:lpstr>
      <vt:lpstr>Creating Data Pipelines using the Fabric User APIs</vt:lpstr>
      <vt:lpstr>Demo8-CreateDataPipline Provisioning Flow</vt:lpstr>
      <vt:lpstr>Running Demo8-CreateDataPipline</vt:lpstr>
      <vt:lpstr>Agenda</vt:lpstr>
      <vt:lpstr>Real Time Analytics Background</vt:lpstr>
      <vt:lpstr>Real Time Analytics Solutions in Fabric</vt:lpstr>
      <vt:lpstr>Agenda</vt:lpstr>
      <vt:lpstr>Developing with Power BI Embedding on Fabric</vt:lpstr>
      <vt:lpstr>Power BI Embedding Fundamentals</vt:lpstr>
      <vt:lpstr>Getting Data Required for User-Owns-Data Embedding</vt:lpstr>
      <vt:lpstr>WebPageGenerator Class</vt:lpstr>
      <vt:lpstr>GenerateReportPageUserOwnsData</vt:lpstr>
      <vt:lpstr>Simple HTML Page Source for Power BI Embedding</vt:lpstr>
      <vt:lpstr>Generating Embed Tokens</vt:lpstr>
      <vt:lpstr>GenerateReportPageAppOwnsData</vt:lpstr>
      <vt:lpstr>Fabric Embedding Roadmap</vt:lpstr>
      <vt:lpstr>Call to Action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80</cp:revision>
  <cp:lastPrinted>2024-03-24T05:46:41Z</cp:lastPrinted>
  <dcterms:created xsi:type="dcterms:W3CDTF">2018-09-21T01:16:59Z</dcterms:created>
  <dcterms:modified xsi:type="dcterms:W3CDTF">2024-04-03T12:39:57Z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0x010100DE18176AF01F154593632C4651D6F451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